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4"/>
  </p:notesMasterIdLst>
  <p:sldIdLst>
    <p:sldId id="260" r:id="rId4"/>
    <p:sldId id="257" r:id="rId5"/>
    <p:sldId id="279" r:id="rId6"/>
    <p:sldId id="396" r:id="rId7"/>
    <p:sldId id="286" r:id="rId8"/>
    <p:sldId id="367" r:id="rId9"/>
    <p:sldId id="288" r:id="rId10"/>
    <p:sldId id="368" r:id="rId11"/>
    <p:sldId id="370" r:id="rId12"/>
    <p:sldId id="339" r:id="rId13"/>
    <p:sldId id="275" r:id="rId14"/>
    <p:sldId id="371" r:id="rId15"/>
    <p:sldId id="372" r:id="rId16"/>
    <p:sldId id="373" r:id="rId17"/>
    <p:sldId id="374" r:id="rId18"/>
    <p:sldId id="289" r:id="rId19"/>
    <p:sldId id="375" r:id="rId20"/>
    <p:sldId id="376" r:id="rId21"/>
    <p:sldId id="268" r:id="rId22"/>
    <p:sldId id="397" r:id="rId23"/>
  </p:sldIdLst>
  <p:sldSz cx="9144000" cy="6858000" type="screen4x3"/>
  <p:notesSz cx="6858000" cy="9144000"/>
  <p:custDataLst>
    <p:tags r:id="rId25"/>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9933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2796" autoAdjust="0"/>
  </p:normalViewPr>
  <p:slideViewPr>
    <p:cSldViewPr>
      <p:cViewPr varScale="1">
        <p:scale>
          <a:sx n="37" d="100"/>
          <a:sy n="37" d="100"/>
        </p:scale>
        <p:origin x="1244" y="52"/>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7F2B117-721A-4F87-A879-244E0B9D8ACF}" type="slidenum">
              <a:rPr lang="en-US"/>
              <a:pPr>
                <a:defRPr/>
              </a:pPr>
              <a:t>‹#›</a:t>
            </a:fld>
            <a:endParaRPr lang="en-US"/>
          </a:p>
        </p:txBody>
      </p:sp>
    </p:spTree>
    <p:extLst>
      <p:ext uri="{BB962C8B-B14F-4D97-AF65-F5344CB8AC3E}">
        <p14:creationId xmlns:p14="http://schemas.microsoft.com/office/powerpoint/2010/main" val="303376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9D08D-D81F-4D9C-BB9D-1ECBE4F73956}" type="slidenum">
              <a:rPr lang="en-US" altLang="en-US" smtClean="0"/>
              <a:pPr eaLnBrk="1" hangingPunct="1">
                <a:spcBef>
                  <a:spcPct val="0"/>
                </a:spcBef>
              </a:pPr>
              <a:t>1</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83179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FA560-56CB-4D91-B5D9-B5B1B9B092E1}" type="slidenum">
              <a:rPr lang="en-US" altLang="en-US" smtClean="0"/>
              <a:pPr eaLnBrk="1" hangingPunct="1">
                <a:spcBef>
                  <a:spcPct val="0"/>
                </a:spcBef>
              </a:pPr>
              <a:t>10</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903529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9F3E6F-2E9B-4AC3-8777-A434758F637E}" type="slidenum">
              <a:rPr lang="en-US" altLang="en-US" smtClean="0"/>
              <a:pPr eaLnBrk="1" hangingPunct="1">
                <a:spcBef>
                  <a:spcPct val="0"/>
                </a:spcBef>
              </a:pPr>
              <a:t>11</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4123792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140B136-5F7F-43D2-9546-01C775559273}" type="slidenum">
              <a:rPr lang="en-US" altLang="en-US" smtClean="0"/>
              <a:pPr eaLnBrk="1" hangingPunct="1">
                <a:spcBef>
                  <a:spcPct val="0"/>
                </a:spcBef>
              </a:pPr>
              <a:t>12</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09378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C4FE04-C308-4A91-B467-99DD6637C8C8}" type="slidenum">
              <a:rPr lang="en-US" altLang="en-US" smtClean="0"/>
              <a:pPr eaLnBrk="1" hangingPunct="1">
                <a:spcBef>
                  <a:spcPct val="0"/>
                </a:spcBef>
              </a:pPr>
              <a:t>13</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28294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21A99D4-0DBE-49BA-852D-0B5F4EE4CCD2}" type="slidenum">
              <a:rPr lang="en-US" altLang="en-US" smtClean="0"/>
              <a:pPr eaLnBrk="1" hangingPunct="1">
                <a:spcBef>
                  <a:spcPct val="0"/>
                </a:spcBef>
              </a:pPr>
              <a:t>14</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267619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E224FA-84B8-4D57-BF48-CD1E2DB7C07E}" type="slidenum">
              <a:rPr lang="en-US" altLang="en-US" smtClean="0"/>
              <a:pPr eaLnBrk="1" hangingPunct="1">
                <a:spcBef>
                  <a:spcPct val="0"/>
                </a:spcBef>
              </a:pPr>
              <a:t>15</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722816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599FBA-6CA4-4952-86FC-D78B6737A28F}" type="slidenum">
              <a:rPr lang="en-US" altLang="en-US" smtClean="0"/>
              <a:pPr eaLnBrk="1" hangingPunct="1">
                <a:spcBef>
                  <a:spcPct val="0"/>
                </a:spcBef>
              </a:pPr>
              <a:t>16</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293920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1CB8B54-AD1C-439F-8963-AD5A901121F8}" type="slidenum">
              <a:rPr lang="en-US" altLang="en-US" smtClean="0"/>
              <a:pPr eaLnBrk="1" hangingPunct="1">
                <a:spcBef>
                  <a:spcPct val="0"/>
                </a:spcBef>
              </a:pPr>
              <a:t>17</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57239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773B8A-74C4-427D-AD60-2623F8D90E54}" type="slidenum">
              <a:rPr lang="en-US" altLang="en-US" smtClean="0"/>
              <a:pPr eaLnBrk="1" hangingPunct="1">
                <a:spcBef>
                  <a:spcPct val="0"/>
                </a:spcBef>
              </a:pPr>
              <a:t>18</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4065090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19</a:t>
            </a:fld>
            <a:endParaRPr lang="en-US"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03917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E95E260-7738-4FB6-B597-A0E137E2FE3C}" type="slidenum">
              <a:rPr lang="en-US" altLang="en-US" smtClean="0"/>
              <a:pPr eaLnBrk="1" hangingPunct="1">
                <a:spcBef>
                  <a:spcPct val="0"/>
                </a:spcBef>
              </a:pPr>
              <a:t>2</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705255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20</a:t>
            </a:fld>
            <a:endParaRPr lang="en-US"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139217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E1D4BB-DF99-4E79-AFF7-FCAB55708782}" type="slidenum">
              <a:rPr lang="en-US" altLang="en-US" smtClean="0"/>
              <a:pPr eaLnBrk="1" hangingPunct="1">
                <a:spcBef>
                  <a:spcPct val="0"/>
                </a:spcBef>
              </a:pPr>
              <a:t>3</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272834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677EE2-FB23-459D-B030-90330C94682D}" type="slidenum">
              <a:rPr lang="en-US" altLang="en-US" smtClean="0"/>
              <a:pPr eaLnBrk="1" hangingPunct="1">
                <a:spcBef>
                  <a:spcPct val="0"/>
                </a:spcBef>
              </a:pPr>
              <a:t>4</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23496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F6E265-6FC3-4077-A144-068DD4509F4B}" type="slidenum">
              <a:rPr lang="en-US" altLang="en-US" smtClean="0"/>
              <a:pPr eaLnBrk="1" hangingPunct="1">
                <a:spcBef>
                  <a:spcPct val="0"/>
                </a:spcBef>
              </a:pPr>
              <a:t>5</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1646446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C53B48-0272-4530-80CF-0900AE7E1583}" type="slidenum">
              <a:rPr lang="en-US" altLang="en-US" smtClean="0"/>
              <a:pPr eaLnBrk="1" hangingPunct="1">
                <a:spcBef>
                  <a:spcPct val="0"/>
                </a:spcBef>
              </a:pPr>
              <a:t>6</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1158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5ECC73-18A8-42CC-845B-EBECBF80F32B}" type="slidenum">
              <a:rPr lang="en-US" altLang="en-US" smtClean="0"/>
              <a:pPr eaLnBrk="1" hangingPunct="1">
                <a:spcBef>
                  <a:spcPct val="0"/>
                </a:spcBef>
              </a:pPr>
              <a:t>7</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3224462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46482D2-6E72-40A6-8095-4E729793FEB2}" type="slidenum">
              <a:rPr lang="en-US" altLang="en-US" smtClean="0"/>
              <a:pPr eaLnBrk="1" hangingPunct="1">
                <a:spcBef>
                  <a:spcPct val="0"/>
                </a:spcBef>
              </a:pPr>
              <a:t>8</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887755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D8EDDCE-2345-415A-A798-059D346CD028}" type="slidenum">
              <a:rPr lang="en-US" altLang="en-US" smtClean="0"/>
              <a:pPr eaLnBrk="1" hangingPunct="1">
                <a:spcBef>
                  <a:spcPct val="0"/>
                </a:spcBef>
              </a:pPr>
              <a:t>9</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endParaRPr lang="en-US" altLang="en-US">
              <a:latin typeface="Arial" charset="0"/>
            </a:endParaRPr>
          </a:p>
        </p:txBody>
      </p:sp>
    </p:spTree>
    <p:extLst>
      <p:ext uri="{BB962C8B-B14F-4D97-AF65-F5344CB8AC3E}">
        <p14:creationId xmlns:p14="http://schemas.microsoft.com/office/powerpoint/2010/main" val="293198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4021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03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023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946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890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41913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2880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831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762218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628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4035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873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59084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1988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4049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4119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47950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20556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080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897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111339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9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7076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31344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60001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5998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540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273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38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159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33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2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31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352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Solving Rational Equations</a:t>
            </a:r>
          </a:p>
          <a:p>
            <a:pPr>
              <a:lnSpc>
                <a:spcPct val="90000"/>
              </a:lnSpc>
              <a:defRPr/>
            </a:pPr>
            <a:r>
              <a:rPr lang="en-US" sz="2800">
                <a:solidFill>
                  <a:schemeClr val="bg1"/>
                </a:solidFill>
                <a:latin typeface="Arial Black" pitchFamily="34" charset="0"/>
              </a:rPr>
              <a:t>and Inequalities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Solving Rational Equations</a:t>
            </a:r>
          </a:p>
          <a:p>
            <a:pPr>
              <a:lnSpc>
                <a:spcPct val="90000"/>
              </a:lnSpc>
              <a:defRPr/>
            </a:pPr>
            <a:r>
              <a:rPr lang="en-US" sz="2800">
                <a:solidFill>
                  <a:schemeClr val="bg1"/>
                </a:solidFill>
                <a:latin typeface="Arial Black" pitchFamily="34" charset="0"/>
              </a:rPr>
              <a:t>and Inequalities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Solving Rational Equations</a:t>
            </a:r>
          </a:p>
          <a:p>
            <a:pPr>
              <a:lnSpc>
                <a:spcPct val="90000"/>
              </a:lnSpc>
              <a:defRPr/>
            </a:pPr>
            <a:r>
              <a:rPr lang="en-US" sz="2800">
                <a:solidFill>
                  <a:schemeClr val="bg1"/>
                </a:solidFill>
                <a:latin typeface="Arial Black" pitchFamily="34" charset="0"/>
              </a:rPr>
              <a:t>and Inequalities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sz="2800" b="1"/>
              <a:t>Find the least common multiple for each pair.</a:t>
            </a:r>
            <a:endParaRPr lang="en-US" altLang="en-US" sz="2800">
              <a:solidFill>
                <a:srgbClr val="FF0000"/>
              </a:solidFill>
            </a:endParaRPr>
          </a:p>
        </p:txBody>
      </p:sp>
      <p:sp>
        <p:nvSpPr>
          <p:cNvPr id="5123" name="Text Box 26"/>
          <p:cNvSpPr txBox="1">
            <a:spLocks noChangeArrowheads="1"/>
          </p:cNvSpPr>
          <p:nvPr/>
        </p:nvSpPr>
        <p:spPr bwMode="auto">
          <a:xfrm>
            <a:off x="457200" y="2514600"/>
            <a:ext cx="3297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1. </a:t>
            </a:r>
            <a:r>
              <a:rPr lang="en-US" altLang="en-US"/>
              <a:t>2</a:t>
            </a:r>
            <a:r>
              <a:rPr lang="en-US" altLang="en-US" i="1"/>
              <a:t>x</a:t>
            </a:r>
            <a:r>
              <a:rPr lang="en-US" altLang="en-US" baseline="30000"/>
              <a:t>2</a:t>
            </a:r>
            <a:r>
              <a:rPr lang="en-US" altLang="en-US"/>
              <a:t> and 4</a:t>
            </a:r>
            <a:r>
              <a:rPr lang="en-US" altLang="en-US" i="1"/>
              <a:t>x</a:t>
            </a:r>
            <a:r>
              <a:rPr lang="en-US" altLang="en-US" baseline="30000"/>
              <a:t>2</a:t>
            </a:r>
            <a:r>
              <a:rPr lang="en-US" altLang="en-US"/>
              <a:t> – 2</a:t>
            </a:r>
            <a:r>
              <a:rPr lang="en-US" altLang="en-US" i="1"/>
              <a:t>x</a:t>
            </a:r>
            <a:r>
              <a:rPr lang="en-US" altLang="en-US"/>
              <a:t> </a:t>
            </a:r>
            <a:endParaRPr lang="en-US" altLang="en-US" baseline="30000"/>
          </a:p>
        </p:txBody>
      </p:sp>
      <p:sp>
        <p:nvSpPr>
          <p:cNvPr id="5124" name="Text Box 27"/>
          <p:cNvSpPr txBox="1">
            <a:spLocks noChangeArrowheads="1"/>
          </p:cNvSpPr>
          <p:nvPr/>
        </p:nvSpPr>
        <p:spPr bwMode="auto">
          <a:xfrm>
            <a:off x="447675" y="2971800"/>
            <a:ext cx="400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2. </a:t>
            </a:r>
            <a:r>
              <a:rPr lang="en-US" altLang="en-US" i="1"/>
              <a:t>x </a:t>
            </a:r>
            <a:r>
              <a:rPr lang="en-US" altLang="en-US"/>
              <a:t>+ 5 and</a:t>
            </a:r>
            <a:r>
              <a:rPr lang="en-US" altLang="en-US" i="1"/>
              <a:t> x</a:t>
            </a:r>
            <a:r>
              <a:rPr lang="en-US" altLang="en-US" baseline="30000"/>
              <a:t>2 </a:t>
            </a:r>
            <a:r>
              <a:rPr lang="en-US" altLang="en-US"/>
              <a:t>– </a:t>
            </a:r>
            <a:r>
              <a:rPr lang="en-US" altLang="en-US" i="1"/>
              <a:t>x </a:t>
            </a:r>
            <a:r>
              <a:rPr lang="en-US" altLang="en-US"/>
              <a:t>– 30 </a:t>
            </a:r>
          </a:p>
        </p:txBody>
      </p:sp>
      <p:sp>
        <p:nvSpPr>
          <p:cNvPr id="5125" name="Text Box 41"/>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endParaRPr lang="en-US" altLang="en-US"/>
          </a:p>
        </p:txBody>
      </p:sp>
      <p:sp>
        <p:nvSpPr>
          <p:cNvPr id="5126" name="Text Box 142"/>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3. </a:t>
            </a:r>
            <a:endParaRPr lang="en-US" altLang="en-US"/>
          </a:p>
        </p:txBody>
      </p:sp>
      <p:sp>
        <p:nvSpPr>
          <p:cNvPr id="5127" name="Text Box 143"/>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4. </a:t>
            </a:r>
            <a:endParaRPr lang="en-US" altLang="en-US"/>
          </a:p>
        </p:txBody>
      </p:sp>
      <p:sp>
        <p:nvSpPr>
          <p:cNvPr id="7330" name="Text Box 162"/>
          <p:cNvSpPr txBox="1">
            <a:spLocks noChangeArrowheads="1"/>
          </p:cNvSpPr>
          <p:nvPr/>
        </p:nvSpPr>
        <p:spPr bwMode="auto">
          <a:xfrm>
            <a:off x="5300663" y="5486400"/>
            <a:ext cx="1023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x </a:t>
            </a:r>
            <a:r>
              <a:rPr lang="en-US" altLang="en-US">
                <a:solidFill>
                  <a:srgbClr val="FF0000"/>
                </a:solidFill>
              </a:rPr>
              <a:t>≠ 0</a:t>
            </a:r>
            <a:endParaRPr lang="en-US" altLang="en-US"/>
          </a:p>
        </p:txBody>
      </p:sp>
      <p:sp>
        <p:nvSpPr>
          <p:cNvPr id="5129" name="Text Box 163"/>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itchFamily="18" charset="0"/>
            </a:endParaRPr>
          </a:p>
        </p:txBody>
      </p:sp>
      <p:grpSp>
        <p:nvGrpSpPr>
          <p:cNvPr id="7397" name="Group 229"/>
          <p:cNvGrpSpPr>
            <a:grpSpLocks/>
          </p:cNvGrpSpPr>
          <p:nvPr/>
        </p:nvGrpSpPr>
        <p:grpSpPr bwMode="auto">
          <a:xfrm>
            <a:off x="3667125" y="5365750"/>
            <a:ext cx="1438275" cy="806450"/>
            <a:chOff x="2091" y="3380"/>
            <a:chExt cx="906" cy="508"/>
          </a:xfrm>
        </p:grpSpPr>
        <p:grpSp>
          <p:nvGrpSpPr>
            <p:cNvPr id="5161" name="Group 203"/>
            <p:cNvGrpSpPr>
              <a:grpSpLocks/>
            </p:cNvGrpSpPr>
            <p:nvPr/>
          </p:nvGrpSpPr>
          <p:grpSpPr bwMode="auto">
            <a:xfrm>
              <a:off x="2091" y="3380"/>
              <a:ext cx="906" cy="508"/>
              <a:chOff x="4697" y="2804"/>
              <a:chExt cx="906" cy="508"/>
            </a:xfrm>
          </p:grpSpPr>
          <p:sp>
            <p:nvSpPr>
              <p:cNvPr id="5163" name="Text Box 204"/>
              <p:cNvSpPr txBox="1">
                <a:spLocks noChangeArrowheads="1"/>
              </p:cNvSpPr>
              <p:nvPr/>
            </p:nvSpPr>
            <p:spPr bwMode="auto">
              <a:xfrm>
                <a:off x="4697"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5164" name="Text Box 205"/>
              <p:cNvSpPr txBox="1">
                <a:spLocks noChangeArrowheads="1"/>
              </p:cNvSpPr>
              <p:nvPr/>
            </p:nvSpPr>
            <p:spPr bwMode="auto">
              <a:xfrm>
                <a:off x="4989" y="3024"/>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baseline="30000">
                    <a:solidFill>
                      <a:srgbClr val="FF0000"/>
                    </a:solidFill>
                  </a:rPr>
                  <a:t>2</a:t>
                </a:r>
              </a:p>
            </p:txBody>
          </p:sp>
        </p:grpSp>
        <p:sp>
          <p:nvSpPr>
            <p:cNvPr id="5162" name="Line 206"/>
            <p:cNvSpPr>
              <a:spLocks noChangeShapeType="1"/>
            </p:cNvSpPr>
            <p:nvPr/>
          </p:nvSpPr>
          <p:spPr bwMode="auto">
            <a:xfrm>
              <a:off x="2112" y="364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16" name="Group 248"/>
          <p:cNvGrpSpPr>
            <a:grpSpLocks/>
          </p:cNvGrpSpPr>
          <p:nvPr/>
        </p:nvGrpSpPr>
        <p:grpSpPr bwMode="auto">
          <a:xfrm>
            <a:off x="3505200" y="4495800"/>
            <a:ext cx="1812925" cy="762000"/>
            <a:chOff x="3299" y="2832"/>
            <a:chExt cx="1142" cy="480"/>
          </a:xfrm>
        </p:grpSpPr>
        <p:sp>
          <p:nvSpPr>
            <p:cNvPr id="5158" name="Text Box 213"/>
            <p:cNvSpPr txBox="1">
              <a:spLocks noChangeArrowheads="1"/>
            </p:cNvSpPr>
            <p:nvPr/>
          </p:nvSpPr>
          <p:spPr bwMode="auto">
            <a:xfrm>
              <a:off x="3299" y="2832"/>
              <a:ext cx="10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solidFill>
                    <a:srgbClr val="FF0000"/>
                  </a:solidFill>
                </a:rPr>
                <a:t>    </a:t>
              </a:r>
              <a:r>
                <a:rPr lang="en-US" altLang="en-US">
                  <a:solidFill>
                    <a:srgbClr val="FF0000"/>
                  </a:solidFill>
                </a:rPr>
                <a:t>5</a:t>
              </a:r>
              <a:r>
                <a:rPr lang="en-US" altLang="en-US" i="1">
                  <a:solidFill>
                    <a:srgbClr val="FF0000"/>
                  </a:solidFill>
                </a:rPr>
                <a:t>x</a:t>
              </a:r>
              <a:r>
                <a:rPr lang="en-US" altLang="en-US">
                  <a:solidFill>
                    <a:srgbClr val="FF0000"/>
                  </a:solidFill>
                </a:rPr>
                <a:t> – 2</a:t>
              </a:r>
              <a:endParaRPr lang="en-US" altLang="en-US" i="1" baseline="30000">
                <a:solidFill>
                  <a:srgbClr val="FF0000"/>
                </a:solidFill>
              </a:endParaRPr>
            </a:p>
          </p:txBody>
        </p:sp>
        <p:sp>
          <p:nvSpPr>
            <p:cNvPr id="5159" name="Text Box 214"/>
            <p:cNvSpPr txBox="1">
              <a:spLocks noChangeArrowheads="1"/>
            </p:cNvSpPr>
            <p:nvPr/>
          </p:nvSpPr>
          <p:spPr bwMode="auto">
            <a:xfrm>
              <a:off x="3353" y="3024"/>
              <a:ext cx="10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 4</a:t>
              </a:r>
              <a:r>
                <a:rPr lang="en-US" altLang="en-US" i="1">
                  <a:solidFill>
                    <a:srgbClr val="FF0000"/>
                  </a:solidFill>
                </a:rPr>
                <a:t>x</a:t>
              </a:r>
              <a:r>
                <a:rPr lang="en-US" altLang="en-US">
                  <a:solidFill>
                    <a:srgbClr val="FF0000"/>
                  </a:solidFill>
                </a:rPr>
                <a:t>(</a:t>
              </a:r>
              <a:r>
                <a:rPr lang="en-US" altLang="en-US" i="1">
                  <a:solidFill>
                    <a:srgbClr val="FF0000"/>
                  </a:solidFill>
                </a:rPr>
                <a:t>x</a:t>
              </a:r>
              <a:r>
                <a:rPr lang="en-US" altLang="en-US">
                  <a:solidFill>
                    <a:srgbClr val="FF0000"/>
                  </a:solidFill>
                </a:rPr>
                <a:t> – 2)</a:t>
              </a:r>
              <a:endParaRPr lang="en-US" altLang="en-US" i="1">
                <a:solidFill>
                  <a:srgbClr val="FF0000"/>
                </a:solidFill>
              </a:endParaRPr>
            </a:p>
          </p:txBody>
        </p:sp>
        <p:sp>
          <p:nvSpPr>
            <p:cNvPr id="5160" name="Line 215"/>
            <p:cNvSpPr>
              <a:spLocks noChangeShapeType="1"/>
            </p:cNvSpPr>
            <p:nvPr/>
          </p:nvSpPr>
          <p:spPr bwMode="auto">
            <a:xfrm>
              <a:off x="3407" y="3072"/>
              <a:ext cx="1009"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92" name="Text Box 224"/>
          <p:cNvSpPr txBox="1">
            <a:spLocks noChangeArrowheads="1"/>
          </p:cNvSpPr>
          <p:nvPr/>
        </p:nvSpPr>
        <p:spPr bwMode="auto">
          <a:xfrm>
            <a:off x="4479925" y="2514600"/>
            <a:ext cx="1941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baseline="30000">
                <a:solidFill>
                  <a:srgbClr val="FF0000"/>
                </a:solidFill>
              </a:rPr>
              <a:t>2</a:t>
            </a:r>
            <a:r>
              <a:rPr lang="en-US" altLang="en-US">
                <a:solidFill>
                  <a:srgbClr val="FF0000"/>
                </a:solidFill>
              </a:rPr>
              <a:t>(2</a:t>
            </a:r>
            <a:r>
              <a:rPr lang="en-US" altLang="en-US" i="1">
                <a:solidFill>
                  <a:srgbClr val="FF0000"/>
                </a:solidFill>
              </a:rPr>
              <a:t>x</a:t>
            </a:r>
            <a:r>
              <a:rPr lang="en-US" altLang="en-US">
                <a:solidFill>
                  <a:srgbClr val="FF0000"/>
                </a:solidFill>
              </a:rPr>
              <a:t> – 1)</a:t>
            </a:r>
          </a:p>
        </p:txBody>
      </p:sp>
      <p:sp>
        <p:nvSpPr>
          <p:cNvPr id="7393" name="Text Box 225"/>
          <p:cNvSpPr txBox="1">
            <a:spLocks noChangeArrowheads="1"/>
          </p:cNvSpPr>
          <p:nvPr/>
        </p:nvSpPr>
        <p:spPr bwMode="auto">
          <a:xfrm>
            <a:off x="4495800" y="2971800"/>
            <a:ext cx="2360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+ 5)(</a:t>
            </a:r>
            <a:r>
              <a:rPr lang="en-US" altLang="en-US" i="1">
                <a:solidFill>
                  <a:srgbClr val="FF0000"/>
                </a:solidFill>
              </a:rPr>
              <a:t>x</a:t>
            </a:r>
            <a:r>
              <a:rPr lang="en-US" altLang="en-US">
                <a:solidFill>
                  <a:srgbClr val="FF0000"/>
                </a:solidFill>
              </a:rPr>
              <a:t> – 6)</a:t>
            </a:r>
          </a:p>
        </p:txBody>
      </p:sp>
      <p:grpSp>
        <p:nvGrpSpPr>
          <p:cNvPr id="5134" name="Group 247"/>
          <p:cNvGrpSpPr>
            <a:grpSpLocks/>
          </p:cNvGrpSpPr>
          <p:nvPr/>
        </p:nvGrpSpPr>
        <p:grpSpPr bwMode="auto">
          <a:xfrm>
            <a:off x="914400" y="4375150"/>
            <a:ext cx="2055813" cy="812800"/>
            <a:chOff x="576" y="2756"/>
            <a:chExt cx="1295" cy="512"/>
          </a:xfrm>
        </p:grpSpPr>
        <p:grpSp>
          <p:nvGrpSpPr>
            <p:cNvPr id="5147" name="Group 235"/>
            <p:cNvGrpSpPr>
              <a:grpSpLocks/>
            </p:cNvGrpSpPr>
            <p:nvPr/>
          </p:nvGrpSpPr>
          <p:grpSpPr bwMode="auto">
            <a:xfrm>
              <a:off x="576" y="2756"/>
              <a:ext cx="772" cy="508"/>
              <a:chOff x="864" y="1808"/>
              <a:chExt cx="772" cy="508"/>
            </a:xfrm>
          </p:grpSpPr>
          <p:grpSp>
            <p:nvGrpSpPr>
              <p:cNvPr id="5154" name="Group 236"/>
              <p:cNvGrpSpPr>
                <a:grpSpLocks/>
              </p:cNvGrpSpPr>
              <p:nvPr/>
            </p:nvGrpSpPr>
            <p:grpSpPr bwMode="auto">
              <a:xfrm>
                <a:off x="958" y="1808"/>
                <a:ext cx="678" cy="508"/>
                <a:chOff x="4804" y="2804"/>
                <a:chExt cx="678" cy="508"/>
              </a:xfrm>
            </p:grpSpPr>
            <p:sp>
              <p:nvSpPr>
                <p:cNvPr id="5156" name="Text Box 237"/>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57" name="Text Box 238"/>
                <p:cNvSpPr txBox="1">
                  <a:spLocks noChangeArrowheads="1"/>
                </p:cNvSpPr>
                <p:nvPr/>
              </p:nvSpPr>
              <p:spPr bwMode="auto">
                <a:xfrm>
                  <a:off x="4804"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5155" name="Line 2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48" name="Group 241"/>
            <p:cNvGrpSpPr>
              <a:grpSpLocks/>
            </p:cNvGrpSpPr>
            <p:nvPr/>
          </p:nvGrpSpPr>
          <p:grpSpPr bwMode="auto">
            <a:xfrm>
              <a:off x="1519" y="2760"/>
              <a:ext cx="352" cy="508"/>
              <a:chOff x="3575" y="1536"/>
              <a:chExt cx="352" cy="508"/>
            </a:xfrm>
          </p:grpSpPr>
          <p:grpSp>
            <p:nvGrpSpPr>
              <p:cNvPr id="5150" name="Group 242"/>
              <p:cNvGrpSpPr>
                <a:grpSpLocks/>
              </p:cNvGrpSpPr>
              <p:nvPr/>
            </p:nvGrpSpPr>
            <p:grpSpPr bwMode="auto">
              <a:xfrm>
                <a:off x="3575" y="1536"/>
                <a:ext cx="352" cy="508"/>
                <a:chOff x="4970" y="2804"/>
                <a:chExt cx="352" cy="508"/>
              </a:xfrm>
            </p:grpSpPr>
            <p:sp>
              <p:nvSpPr>
                <p:cNvPr id="5152" name="Text Box 243"/>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53" name="Text Box 244"/>
                <p:cNvSpPr txBox="1">
                  <a:spLocks noChangeArrowheads="1"/>
                </p:cNvSpPr>
                <p:nvPr/>
              </p:nvSpPr>
              <p:spPr bwMode="auto">
                <a:xfrm>
                  <a:off x="4970" y="3024"/>
                  <a:ext cx="3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r>
                    <a:rPr lang="en-US" altLang="en-US" i="1"/>
                    <a:t>x</a:t>
                  </a:r>
                  <a:endParaRPr lang="en-US" altLang="en-US"/>
                </a:p>
              </p:txBody>
            </p:sp>
          </p:grpSp>
          <p:sp>
            <p:nvSpPr>
              <p:cNvPr id="5151" name="Line 245"/>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49" name="Text Box 246"/>
            <p:cNvSpPr txBox="1">
              <a:spLocks noChangeArrowheads="1"/>
            </p:cNvSpPr>
            <p:nvPr/>
          </p:nvSpPr>
          <p:spPr bwMode="auto">
            <a:xfrm>
              <a:off x="1248" y="2864"/>
              <a:ext cx="34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5135" name="Group 263"/>
          <p:cNvGrpSpPr>
            <a:grpSpLocks/>
          </p:cNvGrpSpPr>
          <p:nvPr/>
        </p:nvGrpSpPr>
        <p:grpSpPr bwMode="auto">
          <a:xfrm>
            <a:off x="1066800" y="5435600"/>
            <a:ext cx="1403350" cy="812800"/>
            <a:chOff x="796" y="3356"/>
            <a:chExt cx="884" cy="512"/>
          </a:xfrm>
        </p:grpSpPr>
        <p:grpSp>
          <p:nvGrpSpPr>
            <p:cNvPr id="5136" name="Group 261"/>
            <p:cNvGrpSpPr>
              <a:grpSpLocks/>
            </p:cNvGrpSpPr>
            <p:nvPr/>
          </p:nvGrpSpPr>
          <p:grpSpPr bwMode="auto">
            <a:xfrm>
              <a:off x="796" y="3360"/>
              <a:ext cx="442" cy="508"/>
              <a:chOff x="796" y="3360"/>
              <a:chExt cx="442" cy="508"/>
            </a:xfrm>
          </p:grpSpPr>
          <p:grpSp>
            <p:nvGrpSpPr>
              <p:cNvPr id="5143" name="Group 251"/>
              <p:cNvGrpSpPr>
                <a:grpSpLocks/>
              </p:cNvGrpSpPr>
              <p:nvPr/>
            </p:nvGrpSpPr>
            <p:grpSpPr bwMode="auto">
              <a:xfrm>
                <a:off x="796" y="3360"/>
                <a:ext cx="442" cy="508"/>
                <a:chOff x="4930" y="2804"/>
                <a:chExt cx="442" cy="508"/>
              </a:xfrm>
            </p:grpSpPr>
            <p:sp>
              <p:nvSpPr>
                <p:cNvPr id="5145" name="Text Box 252"/>
                <p:cNvSpPr txBox="1">
                  <a:spLocks noChangeArrowheads="1"/>
                </p:cNvSpPr>
                <p:nvPr/>
              </p:nvSpPr>
              <p:spPr bwMode="auto">
                <a:xfrm>
                  <a:off x="4930"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a:t>
                  </a:r>
                  <a:r>
                    <a:rPr lang="en-US" altLang="en-US" i="1"/>
                    <a:t> </a:t>
                  </a:r>
                  <a:r>
                    <a:rPr lang="en-US" altLang="en-US"/>
                    <a:t> </a:t>
                  </a:r>
                </a:p>
              </p:txBody>
            </p:sp>
            <p:sp>
              <p:nvSpPr>
                <p:cNvPr id="5146" name="Text Box 253"/>
                <p:cNvSpPr txBox="1">
                  <a:spLocks noChangeArrowheads="1"/>
                </p:cNvSpPr>
                <p:nvPr/>
              </p:nvSpPr>
              <p:spPr bwMode="auto">
                <a:xfrm>
                  <a:off x="4954" y="3024"/>
                  <a:ext cx="3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baseline="30000"/>
                    <a:t>2</a:t>
                  </a:r>
                  <a:r>
                    <a:rPr lang="en-US" altLang="en-US"/>
                    <a:t> </a:t>
                  </a:r>
                </a:p>
              </p:txBody>
            </p:sp>
          </p:grpSp>
          <p:sp>
            <p:nvSpPr>
              <p:cNvPr id="5144" name="Line 254"/>
              <p:cNvSpPr>
                <a:spLocks noChangeShapeType="1"/>
              </p:cNvSpPr>
              <p:nvPr/>
            </p:nvSpPr>
            <p:spPr bwMode="auto">
              <a:xfrm>
                <a:off x="816" y="3612"/>
                <a:ext cx="3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137" name="Group 255"/>
            <p:cNvGrpSpPr>
              <a:grpSpLocks/>
            </p:cNvGrpSpPr>
            <p:nvPr/>
          </p:nvGrpSpPr>
          <p:grpSpPr bwMode="auto">
            <a:xfrm>
              <a:off x="1428" y="3356"/>
              <a:ext cx="252" cy="508"/>
              <a:chOff x="3636" y="1536"/>
              <a:chExt cx="252" cy="508"/>
            </a:xfrm>
          </p:grpSpPr>
          <p:grpSp>
            <p:nvGrpSpPr>
              <p:cNvPr id="5139" name="Group 256"/>
              <p:cNvGrpSpPr>
                <a:grpSpLocks/>
              </p:cNvGrpSpPr>
              <p:nvPr/>
            </p:nvGrpSpPr>
            <p:grpSpPr bwMode="auto">
              <a:xfrm>
                <a:off x="3636" y="1536"/>
                <a:ext cx="238" cy="508"/>
                <a:chOff x="5031" y="2804"/>
                <a:chExt cx="238" cy="508"/>
              </a:xfrm>
            </p:grpSpPr>
            <p:sp>
              <p:nvSpPr>
                <p:cNvPr id="5141" name="Text Box 257"/>
                <p:cNvSpPr txBox="1">
                  <a:spLocks noChangeArrowheads="1"/>
                </p:cNvSpPr>
                <p:nvPr/>
              </p:nvSpPr>
              <p:spPr bwMode="auto">
                <a:xfrm>
                  <a:off x="5031"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a:t>
                  </a:r>
                </a:p>
              </p:txBody>
            </p:sp>
            <p:sp>
              <p:nvSpPr>
                <p:cNvPr id="5142" name="Text Box 258"/>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5140" name="Line 259"/>
              <p:cNvSpPr>
                <a:spLocks noChangeShapeType="1"/>
              </p:cNvSpPr>
              <p:nvPr/>
            </p:nvSpPr>
            <p:spPr bwMode="auto">
              <a:xfrm>
                <a:off x="3648" y="1788"/>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138" name="Text Box 260"/>
            <p:cNvSpPr txBox="1">
              <a:spLocks noChangeArrowheads="1"/>
            </p:cNvSpPr>
            <p:nvPr/>
          </p:nvSpPr>
          <p:spPr bwMode="auto">
            <a:xfrm>
              <a:off x="1096" y="3460"/>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392"/>
                                        </p:tgtEl>
                                        <p:attrNameLst>
                                          <p:attrName>style.visibility</p:attrName>
                                        </p:attrNameLst>
                                      </p:cBhvr>
                                      <p:to>
                                        <p:strVal val="visible"/>
                                      </p:to>
                                    </p:set>
                                    <p:animEffect transition="in" filter="blinds(horizontal)">
                                      <p:cBhvr>
                                        <p:cTn id="7" dur="500"/>
                                        <p:tgtEl>
                                          <p:spTgt spid="73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393"/>
                                        </p:tgtEl>
                                        <p:attrNameLst>
                                          <p:attrName>style.visibility</p:attrName>
                                        </p:attrNameLst>
                                      </p:cBhvr>
                                      <p:to>
                                        <p:strVal val="visible"/>
                                      </p:to>
                                    </p:set>
                                    <p:animEffect transition="in" filter="checkerboard(across)">
                                      <p:cBhvr>
                                        <p:cTn id="12" dur="500"/>
                                        <p:tgtEl>
                                          <p:spTgt spid="73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416"/>
                                        </p:tgtEl>
                                        <p:attrNameLst>
                                          <p:attrName>style.visibility</p:attrName>
                                        </p:attrNameLst>
                                      </p:cBhvr>
                                      <p:to>
                                        <p:strVal val="visible"/>
                                      </p:to>
                                    </p:set>
                                    <p:anim calcmode="lin" valueType="num">
                                      <p:cBhvr additive="base">
                                        <p:cTn id="17" dur="500" fill="hold"/>
                                        <p:tgtEl>
                                          <p:spTgt spid="7416"/>
                                        </p:tgtEl>
                                        <p:attrNameLst>
                                          <p:attrName>ppt_x</p:attrName>
                                        </p:attrNameLst>
                                      </p:cBhvr>
                                      <p:tavLst>
                                        <p:tav tm="0">
                                          <p:val>
                                            <p:strVal val="#ppt_x"/>
                                          </p:val>
                                        </p:tav>
                                        <p:tav tm="100000">
                                          <p:val>
                                            <p:strVal val="#ppt_x"/>
                                          </p:val>
                                        </p:tav>
                                      </p:tavLst>
                                    </p:anim>
                                    <p:anim calcmode="lin" valueType="num">
                                      <p:cBhvr additive="base">
                                        <p:cTn id="18" dur="500" fill="hold"/>
                                        <p:tgtEl>
                                          <p:spTgt spid="741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397"/>
                                        </p:tgtEl>
                                        <p:attrNameLst>
                                          <p:attrName>style.visibility</p:attrName>
                                        </p:attrNameLst>
                                      </p:cBhvr>
                                      <p:to>
                                        <p:strVal val="visible"/>
                                      </p:to>
                                    </p:set>
                                    <p:anim calcmode="lin" valueType="num">
                                      <p:cBhvr additive="base">
                                        <p:cTn id="23" dur="500" fill="hold"/>
                                        <p:tgtEl>
                                          <p:spTgt spid="7397"/>
                                        </p:tgtEl>
                                        <p:attrNameLst>
                                          <p:attrName>ppt_x</p:attrName>
                                        </p:attrNameLst>
                                      </p:cBhvr>
                                      <p:tavLst>
                                        <p:tav tm="0">
                                          <p:val>
                                            <p:strVal val="#ppt_x"/>
                                          </p:val>
                                        </p:tav>
                                        <p:tav tm="100000">
                                          <p:val>
                                            <p:strVal val="#ppt_x"/>
                                          </p:val>
                                        </p:tav>
                                      </p:tavLst>
                                    </p:anim>
                                    <p:anim calcmode="lin" valueType="num">
                                      <p:cBhvr additive="base">
                                        <p:cTn id="24" dur="500" fill="hold"/>
                                        <p:tgtEl>
                                          <p:spTgt spid="739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330"/>
                                        </p:tgtEl>
                                        <p:attrNameLst>
                                          <p:attrName>style.visibility</p:attrName>
                                        </p:attrNameLst>
                                      </p:cBhvr>
                                      <p:to>
                                        <p:strVal val="visible"/>
                                      </p:to>
                                    </p:set>
                                    <p:anim calcmode="lin" valueType="num">
                                      <p:cBhvr additive="base">
                                        <p:cTn id="27" dur="500" fill="hold"/>
                                        <p:tgtEl>
                                          <p:spTgt spid="7330"/>
                                        </p:tgtEl>
                                        <p:attrNameLst>
                                          <p:attrName>ppt_x</p:attrName>
                                        </p:attrNameLst>
                                      </p:cBhvr>
                                      <p:tavLst>
                                        <p:tav tm="0">
                                          <p:val>
                                            <p:strVal val="#ppt_x"/>
                                          </p:val>
                                        </p:tav>
                                        <p:tav tm="100000">
                                          <p:val>
                                            <p:strVal val="#ppt_x"/>
                                          </p:val>
                                        </p:tav>
                                      </p:tavLst>
                                    </p:anim>
                                    <p:anim calcmode="lin" valueType="num">
                                      <p:cBhvr additive="base">
                                        <p:cTn id="28" dur="500" fill="hold"/>
                                        <p:tgtEl>
                                          <p:spTgt spid="7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30" grpId="0"/>
      <p:bldP spid="7392" grpId="0"/>
      <p:bldP spid="739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98525" y="1479550"/>
            <a:ext cx="7788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An </a:t>
            </a:r>
            <a:r>
              <a:rPr lang="en-US" altLang="en-US" b="1" u="sng"/>
              <a:t>extraneous solution</a:t>
            </a:r>
            <a:r>
              <a:rPr lang="en-US" altLang="en-US"/>
              <a:t> is a solution of an equation derived from an original equation that is not a solution of the original equation. When you solve a rational equation, it is possible to get extraneous solutions. These values should be eliminated from the solution set. Always check your solutions by substituting them into the original equation.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6387" name="Text Box 3"/>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Extraneous Solutions</a:t>
            </a:r>
            <a:endParaRPr lang="en-US" altLang="en-US" sz="2600">
              <a:solidFill>
                <a:schemeClr val="accent2"/>
              </a:solidFill>
              <a:latin typeface="Arial Black" pitchFamily="34" charset="0"/>
            </a:endParaRPr>
          </a:p>
        </p:txBody>
      </p:sp>
      <p:graphicFrame>
        <p:nvGraphicFramePr>
          <p:cNvPr id="16388"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53"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25"/>
          <p:cNvGraphicFramePr>
            <a:graphicFrameLocks noChangeAspect="1"/>
          </p:cNvGraphicFramePr>
          <p:nvPr/>
        </p:nvGraphicFramePr>
        <p:xfrm>
          <a:off x="2057400" y="1358900"/>
          <a:ext cx="914400" cy="288925"/>
        </p:xfrm>
        <a:graphic>
          <a:graphicData uri="http://schemas.openxmlformats.org/presentationml/2006/ole">
            <mc:AlternateContent xmlns:mc="http://schemas.openxmlformats.org/markup-compatibility/2006">
              <mc:Choice xmlns:v="urn:schemas-microsoft-com:vml" Requires="v">
                <p:oleObj spid="_x0000_s16454"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5" name="Text Box 65"/>
          <p:cNvSpPr txBox="1">
            <a:spLocks noChangeArrowheads="1"/>
          </p:cNvSpPr>
          <p:nvPr/>
        </p:nvSpPr>
        <p:spPr bwMode="auto">
          <a:xfrm>
            <a:off x="4572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2 is extraneous because it makes the denominators of the original equation equal to 0. Therefore, the equation has no solution.</a:t>
            </a:r>
          </a:p>
        </p:txBody>
      </p:sp>
      <p:sp>
        <p:nvSpPr>
          <p:cNvPr id="30792" name="Text Box 72"/>
          <p:cNvSpPr txBox="1">
            <a:spLocks noChangeArrowheads="1"/>
          </p:cNvSpPr>
          <p:nvPr/>
        </p:nvSpPr>
        <p:spPr bwMode="auto">
          <a:xfrm>
            <a:off x="5638800" y="3657600"/>
            <a:ext cx="33528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30800" name="Text Box 80"/>
          <p:cNvSpPr txBox="1">
            <a:spLocks noChangeArrowheads="1"/>
          </p:cNvSpPr>
          <p:nvPr/>
        </p:nvSpPr>
        <p:spPr bwMode="auto">
          <a:xfrm>
            <a:off x="5638800" y="2697163"/>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2</a:t>
            </a:r>
            <a:r>
              <a:rPr lang="en-US" altLang="en-US" i="1">
                <a:solidFill>
                  <a:srgbClr val="3333FF"/>
                </a:solidFill>
                <a:latin typeface="Arial" charset="0"/>
              </a:rPr>
              <a:t>.</a:t>
            </a:r>
          </a:p>
        </p:txBody>
      </p:sp>
      <p:sp>
        <p:nvSpPr>
          <p:cNvPr id="30801" name="Text Box 81"/>
          <p:cNvSpPr txBox="1">
            <a:spLocks noChangeArrowheads="1"/>
          </p:cNvSpPr>
          <p:nvPr/>
        </p:nvSpPr>
        <p:spPr bwMode="auto">
          <a:xfrm>
            <a:off x="5562600" y="44196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2.</a:t>
            </a:r>
          </a:p>
        </p:txBody>
      </p:sp>
      <p:grpSp>
        <p:nvGrpSpPr>
          <p:cNvPr id="16394" name="Group 90"/>
          <p:cNvGrpSpPr>
            <a:grpSpLocks/>
          </p:cNvGrpSpPr>
          <p:nvPr/>
        </p:nvGrpSpPr>
        <p:grpSpPr bwMode="auto">
          <a:xfrm>
            <a:off x="838200" y="1905000"/>
            <a:ext cx="3124200" cy="806450"/>
            <a:chOff x="432" y="1200"/>
            <a:chExt cx="1968" cy="508"/>
          </a:xfrm>
        </p:grpSpPr>
        <p:grpSp>
          <p:nvGrpSpPr>
            <p:cNvPr id="16428" name="Group 67"/>
            <p:cNvGrpSpPr>
              <a:grpSpLocks/>
            </p:cNvGrpSpPr>
            <p:nvPr/>
          </p:nvGrpSpPr>
          <p:grpSpPr bwMode="auto">
            <a:xfrm>
              <a:off x="432" y="1200"/>
              <a:ext cx="768" cy="508"/>
              <a:chOff x="864" y="1808"/>
              <a:chExt cx="768" cy="508"/>
            </a:xfrm>
          </p:grpSpPr>
          <p:grpSp>
            <p:nvGrpSpPr>
              <p:cNvPr id="16435" name="Group 68"/>
              <p:cNvGrpSpPr>
                <a:grpSpLocks/>
              </p:cNvGrpSpPr>
              <p:nvPr/>
            </p:nvGrpSpPr>
            <p:grpSpPr bwMode="auto">
              <a:xfrm>
                <a:off x="973" y="1808"/>
                <a:ext cx="650" cy="508"/>
                <a:chOff x="4819" y="2804"/>
                <a:chExt cx="650" cy="508"/>
              </a:xfrm>
            </p:grpSpPr>
            <p:sp>
              <p:nvSpPr>
                <p:cNvPr id="16437" name="Text Box 69"/>
                <p:cNvSpPr txBox="1">
                  <a:spLocks noChangeArrowheads="1"/>
                </p:cNvSpPr>
                <p:nvPr/>
              </p:nvSpPr>
              <p:spPr bwMode="auto">
                <a:xfrm>
                  <a:off x="4862" y="2804"/>
                  <a:ext cx="5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5</a:t>
                  </a:r>
                  <a:r>
                    <a:rPr lang="en-US" altLang="en-US" b="1" i="1"/>
                    <a:t>x </a:t>
                  </a:r>
                  <a:r>
                    <a:rPr lang="en-US" altLang="en-US" b="1"/>
                    <a:t> </a:t>
                  </a:r>
                </a:p>
              </p:txBody>
            </p:sp>
            <p:sp>
              <p:nvSpPr>
                <p:cNvPr id="16438" name="Text Box 70"/>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p>
              </p:txBody>
            </p:sp>
          </p:grpSp>
          <p:sp>
            <p:nvSpPr>
              <p:cNvPr id="16436"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29" name="Group 84"/>
            <p:cNvGrpSpPr>
              <a:grpSpLocks/>
            </p:cNvGrpSpPr>
            <p:nvPr/>
          </p:nvGrpSpPr>
          <p:grpSpPr bwMode="auto">
            <a:xfrm>
              <a:off x="1385" y="1200"/>
              <a:ext cx="1015" cy="508"/>
              <a:chOff x="799" y="1808"/>
              <a:chExt cx="1015" cy="508"/>
            </a:xfrm>
          </p:grpSpPr>
          <p:grpSp>
            <p:nvGrpSpPr>
              <p:cNvPr id="16431" name="Group 85"/>
              <p:cNvGrpSpPr>
                <a:grpSpLocks/>
              </p:cNvGrpSpPr>
              <p:nvPr/>
            </p:nvGrpSpPr>
            <p:grpSpPr bwMode="auto">
              <a:xfrm>
                <a:off x="799" y="1808"/>
                <a:ext cx="1015" cy="508"/>
                <a:chOff x="4645" y="2804"/>
                <a:chExt cx="1015" cy="508"/>
              </a:xfrm>
            </p:grpSpPr>
            <p:sp>
              <p:nvSpPr>
                <p:cNvPr id="16433" name="Text Box 86"/>
                <p:cNvSpPr txBox="1">
                  <a:spLocks noChangeArrowheads="1"/>
                </p:cNvSpPr>
                <p:nvPr/>
              </p:nvSpPr>
              <p:spPr bwMode="auto">
                <a:xfrm>
                  <a:off x="4645" y="2804"/>
                  <a:ext cx="10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6434" name="Text Box 87"/>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r>
                    <a:rPr lang="en-US" altLang="en-US"/>
                    <a:t> </a:t>
                  </a:r>
                </a:p>
              </p:txBody>
            </p:sp>
          </p:grpSp>
          <p:sp>
            <p:nvSpPr>
              <p:cNvPr id="16432" name="Line 8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30" name="Text Box 89"/>
            <p:cNvSpPr txBox="1">
              <a:spLocks noChangeArrowheads="1"/>
            </p:cNvSpPr>
            <p:nvPr/>
          </p:nvSpPr>
          <p:spPr bwMode="auto">
            <a:xfrm>
              <a:off x="1176" y="1296"/>
              <a:ext cx="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a:t>
              </a:r>
            </a:p>
          </p:txBody>
        </p:sp>
      </p:grpSp>
      <p:grpSp>
        <p:nvGrpSpPr>
          <p:cNvPr id="30832" name="Group 112"/>
          <p:cNvGrpSpPr>
            <a:grpSpLocks/>
          </p:cNvGrpSpPr>
          <p:nvPr/>
        </p:nvGrpSpPr>
        <p:grpSpPr bwMode="auto">
          <a:xfrm>
            <a:off x="381000" y="2698750"/>
            <a:ext cx="5354638" cy="850900"/>
            <a:chOff x="528" y="1700"/>
            <a:chExt cx="3373" cy="536"/>
          </a:xfrm>
        </p:grpSpPr>
        <p:grpSp>
          <p:nvGrpSpPr>
            <p:cNvPr id="16416" name="Group 93"/>
            <p:cNvGrpSpPr>
              <a:grpSpLocks/>
            </p:cNvGrpSpPr>
            <p:nvPr/>
          </p:nvGrpSpPr>
          <p:grpSpPr bwMode="auto">
            <a:xfrm>
              <a:off x="528" y="1700"/>
              <a:ext cx="768" cy="508"/>
              <a:chOff x="864" y="1808"/>
              <a:chExt cx="768" cy="508"/>
            </a:xfrm>
          </p:grpSpPr>
          <p:grpSp>
            <p:nvGrpSpPr>
              <p:cNvPr id="16424" name="Group 94"/>
              <p:cNvGrpSpPr>
                <a:grpSpLocks/>
              </p:cNvGrpSpPr>
              <p:nvPr/>
            </p:nvGrpSpPr>
            <p:grpSpPr bwMode="auto">
              <a:xfrm>
                <a:off x="993" y="1808"/>
                <a:ext cx="610" cy="508"/>
                <a:chOff x="4839" y="2804"/>
                <a:chExt cx="610" cy="508"/>
              </a:xfrm>
            </p:grpSpPr>
            <p:sp>
              <p:nvSpPr>
                <p:cNvPr id="16426" name="Text Box 95"/>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27" name="Text Box 9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6425" name="Line 9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7" name="Group 104"/>
            <p:cNvGrpSpPr>
              <a:grpSpLocks/>
            </p:cNvGrpSpPr>
            <p:nvPr/>
          </p:nvGrpSpPr>
          <p:grpSpPr bwMode="auto">
            <a:xfrm>
              <a:off x="1272" y="1728"/>
              <a:ext cx="2629" cy="508"/>
              <a:chOff x="1272" y="1700"/>
              <a:chExt cx="2629" cy="508"/>
            </a:xfrm>
          </p:grpSpPr>
          <p:grpSp>
            <p:nvGrpSpPr>
              <p:cNvPr id="16418" name="Group 98"/>
              <p:cNvGrpSpPr>
                <a:grpSpLocks/>
              </p:cNvGrpSpPr>
              <p:nvPr/>
            </p:nvGrpSpPr>
            <p:grpSpPr bwMode="auto">
              <a:xfrm>
                <a:off x="2245" y="1700"/>
                <a:ext cx="971" cy="508"/>
                <a:chOff x="821" y="1808"/>
                <a:chExt cx="971" cy="508"/>
              </a:xfrm>
            </p:grpSpPr>
            <p:grpSp>
              <p:nvGrpSpPr>
                <p:cNvPr id="16420" name="Group 99"/>
                <p:cNvGrpSpPr>
                  <a:grpSpLocks/>
                </p:cNvGrpSpPr>
                <p:nvPr/>
              </p:nvGrpSpPr>
              <p:grpSpPr bwMode="auto">
                <a:xfrm>
                  <a:off x="821" y="1808"/>
                  <a:ext cx="971" cy="508"/>
                  <a:chOff x="4667" y="2804"/>
                  <a:chExt cx="971" cy="508"/>
                </a:xfrm>
              </p:grpSpPr>
              <p:sp>
                <p:nvSpPr>
                  <p:cNvPr id="16422" name="Text Box 100"/>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23" name="Text Box 10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6421"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19" name="Text Box 103"/>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grpSp>
        <p:nvGrpSpPr>
          <p:cNvPr id="30833" name="Group 113"/>
          <p:cNvGrpSpPr>
            <a:grpSpLocks/>
          </p:cNvGrpSpPr>
          <p:nvPr/>
        </p:nvGrpSpPr>
        <p:grpSpPr bwMode="auto">
          <a:xfrm>
            <a:off x="381000" y="3505200"/>
            <a:ext cx="5354638" cy="850900"/>
            <a:chOff x="528" y="1700"/>
            <a:chExt cx="3373" cy="536"/>
          </a:xfrm>
        </p:grpSpPr>
        <p:grpSp>
          <p:nvGrpSpPr>
            <p:cNvPr id="16404" name="Group 114"/>
            <p:cNvGrpSpPr>
              <a:grpSpLocks/>
            </p:cNvGrpSpPr>
            <p:nvPr/>
          </p:nvGrpSpPr>
          <p:grpSpPr bwMode="auto">
            <a:xfrm>
              <a:off x="528" y="1700"/>
              <a:ext cx="768" cy="508"/>
              <a:chOff x="864" y="1808"/>
              <a:chExt cx="768" cy="508"/>
            </a:xfrm>
          </p:grpSpPr>
          <p:grpSp>
            <p:nvGrpSpPr>
              <p:cNvPr id="16412" name="Group 115"/>
              <p:cNvGrpSpPr>
                <a:grpSpLocks/>
              </p:cNvGrpSpPr>
              <p:nvPr/>
            </p:nvGrpSpPr>
            <p:grpSpPr bwMode="auto">
              <a:xfrm>
                <a:off x="993" y="1808"/>
                <a:ext cx="610" cy="508"/>
                <a:chOff x="4839" y="2804"/>
                <a:chExt cx="610" cy="508"/>
              </a:xfrm>
            </p:grpSpPr>
            <p:sp>
              <p:nvSpPr>
                <p:cNvPr id="16414" name="Text Box 1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15" name="Text Box 1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p>
              </p:txBody>
            </p:sp>
          </p:grpSp>
          <p:sp>
            <p:nvSpPr>
              <p:cNvPr id="16413" name="Line 1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05" name="Group 119"/>
            <p:cNvGrpSpPr>
              <a:grpSpLocks/>
            </p:cNvGrpSpPr>
            <p:nvPr/>
          </p:nvGrpSpPr>
          <p:grpSpPr bwMode="auto">
            <a:xfrm>
              <a:off x="1272" y="1728"/>
              <a:ext cx="2629" cy="508"/>
              <a:chOff x="1272" y="1700"/>
              <a:chExt cx="2629" cy="508"/>
            </a:xfrm>
          </p:grpSpPr>
          <p:grpSp>
            <p:nvGrpSpPr>
              <p:cNvPr id="16406" name="Group 120"/>
              <p:cNvGrpSpPr>
                <a:grpSpLocks/>
              </p:cNvGrpSpPr>
              <p:nvPr/>
            </p:nvGrpSpPr>
            <p:grpSpPr bwMode="auto">
              <a:xfrm>
                <a:off x="2245" y="1700"/>
                <a:ext cx="971" cy="508"/>
                <a:chOff x="821" y="1808"/>
                <a:chExt cx="971" cy="508"/>
              </a:xfrm>
            </p:grpSpPr>
            <p:grpSp>
              <p:nvGrpSpPr>
                <p:cNvPr id="16408" name="Group 121"/>
                <p:cNvGrpSpPr>
                  <a:grpSpLocks/>
                </p:cNvGrpSpPr>
                <p:nvPr/>
              </p:nvGrpSpPr>
              <p:grpSpPr bwMode="auto">
                <a:xfrm>
                  <a:off x="821" y="1808"/>
                  <a:ext cx="971" cy="508"/>
                  <a:chOff x="4667" y="2804"/>
                  <a:chExt cx="971" cy="508"/>
                </a:xfrm>
              </p:grpSpPr>
              <p:sp>
                <p:nvSpPr>
                  <p:cNvPr id="16410" name="Text Box 122"/>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11" name="Text Box 1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r>
                      <a:rPr lang="en-US" altLang="en-US"/>
                      <a:t> </a:t>
                    </a:r>
                  </a:p>
                </p:txBody>
              </p:sp>
            </p:grpSp>
            <p:sp>
              <p:nvSpPr>
                <p:cNvPr id="16409" name="Line 1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7" name="Text Box 125"/>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sp>
        <p:nvSpPr>
          <p:cNvPr id="30846" name="Line 126"/>
          <p:cNvSpPr>
            <a:spLocks noChangeShapeType="1"/>
          </p:cNvSpPr>
          <p:nvPr/>
        </p:nvSpPr>
        <p:spPr bwMode="auto">
          <a:xfrm flipV="1">
            <a:off x="5334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7" name="Line 127"/>
          <p:cNvSpPr>
            <a:spLocks noChangeShapeType="1"/>
          </p:cNvSpPr>
          <p:nvPr/>
        </p:nvSpPr>
        <p:spPr bwMode="auto">
          <a:xfrm flipV="1">
            <a:off x="16764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8" name="Line 128"/>
          <p:cNvSpPr>
            <a:spLocks noChangeShapeType="1"/>
          </p:cNvSpPr>
          <p:nvPr/>
        </p:nvSpPr>
        <p:spPr bwMode="auto">
          <a:xfrm flipV="1">
            <a:off x="32766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9" name="Line 129"/>
          <p:cNvSpPr>
            <a:spLocks noChangeShapeType="1"/>
          </p:cNvSpPr>
          <p:nvPr/>
        </p:nvSpPr>
        <p:spPr bwMode="auto">
          <a:xfrm flipV="1">
            <a:off x="44958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0" name="Text Box 130"/>
          <p:cNvSpPr txBox="1">
            <a:spLocks noChangeArrowheads="1"/>
          </p:cNvSpPr>
          <p:nvPr/>
        </p:nvSpPr>
        <p:spPr bwMode="auto">
          <a:xfrm>
            <a:off x="2209800" y="4419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5</a:t>
            </a:r>
            <a:r>
              <a:rPr lang="en-US" altLang="en-US" i="1"/>
              <a:t>x</a:t>
            </a:r>
            <a:r>
              <a:rPr lang="en-US" altLang="en-US"/>
              <a:t> = 3</a:t>
            </a:r>
            <a:r>
              <a:rPr lang="en-US" altLang="en-US" i="1"/>
              <a:t>x</a:t>
            </a:r>
            <a:r>
              <a:rPr lang="en-US" altLang="en-US"/>
              <a:t> + 4</a:t>
            </a:r>
          </a:p>
        </p:txBody>
      </p:sp>
      <p:sp>
        <p:nvSpPr>
          <p:cNvPr id="30851" name="Text Box 131"/>
          <p:cNvSpPr txBox="1">
            <a:spLocks noChangeArrowheads="1"/>
          </p:cNvSpPr>
          <p:nvPr/>
        </p:nvSpPr>
        <p:spPr bwMode="auto">
          <a:xfrm>
            <a:off x="2297113" y="48768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2</a:t>
            </a:r>
          </a:p>
        </p:txBody>
      </p:sp>
      <p:sp>
        <p:nvSpPr>
          <p:cNvPr id="30852" name="Text Box 132"/>
          <p:cNvSpPr txBox="1">
            <a:spLocks noChangeArrowheads="1"/>
          </p:cNvSpPr>
          <p:nvPr/>
        </p:nvSpPr>
        <p:spPr bwMode="auto">
          <a:xfrm>
            <a:off x="5562600" y="48768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800"/>
                                        </p:tgtEl>
                                        <p:attrNameLst>
                                          <p:attrName>style.visibility</p:attrName>
                                        </p:attrNameLst>
                                      </p:cBhvr>
                                      <p:to>
                                        <p:strVal val="visible"/>
                                      </p:to>
                                    </p:set>
                                    <p:animEffect transition="in" filter="strips(downLeft)">
                                      <p:cBhvr>
                                        <p:cTn id="7" dur="500"/>
                                        <p:tgtEl>
                                          <p:spTgt spid="3080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0832"/>
                                        </p:tgtEl>
                                        <p:attrNameLst>
                                          <p:attrName>style.visibility</p:attrName>
                                        </p:attrNameLst>
                                      </p:cBhvr>
                                      <p:to>
                                        <p:strVal val="visible"/>
                                      </p:to>
                                    </p:set>
                                    <p:animEffect transition="in" filter="blinds(horizontal)">
                                      <p:cBhvr>
                                        <p:cTn id="11" dur="500"/>
                                        <p:tgtEl>
                                          <p:spTgt spid="308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0792"/>
                                        </p:tgtEl>
                                        <p:attrNameLst>
                                          <p:attrName>style.visibility</p:attrName>
                                        </p:attrNameLst>
                                      </p:cBhvr>
                                      <p:to>
                                        <p:strVal val="visible"/>
                                      </p:to>
                                    </p:set>
                                    <p:animEffect transition="in" filter="strips(downLeft)">
                                      <p:cBhvr>
                                        <p:cTn id="16" dur="500"/>
                                        <p:tgtEl>
                                          <p:spTgt spid="30792"/>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30833"/>
                                        </p:tgtEl>
                                        <p:attrNameLst>
                                          <p:attrName>style.visibility</p:attrName>
                                        </p:attrNameLst>
                                      </p:cBhvr>
                                      <p:to>
                                        <p:strVal val="visible"/>
                                      </p:to>
                                    </p:set>
                                    <p:animEffect transition="in" filter="checkerboard(across)">
                                      <p:cBhvr>
                                        <p:cTn id="20" dur="500"/>
                                        <p:tgtEl>
                                          <p:spTgt spid="3083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0846"/>
                                        </p:tgtEl>
                                        <p:attrNameLst>
                                          <p:attrName>style.visibility</p:attrName>
                                        </p:attrNameLst>
                                      </p:cBhvr>
                                      <p:to>
                                        <p:strVal val="visible"/>
                                      </p:to>
                                    </p:set>
                                    <p:animEffect transition="in" filter="dissolve">
                                      <p:cBhvr>
                                        <p:cTn id="24" dur="500"/>
                                        <p:tgtEl>
                                          <p:spTgt spid="30846"/>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0847"/>
                                        </p:tgtEl>
                                        <p:attrNameLst>
                                          <p:attrName>style.visibility</p:attrName>
                                        </p:attrNameLst>
                                      </p:cBhvr>
                                      <p:to>
                                        <p:strVal val="visible"/>
                                      </p:to>
                                    </p:set>
                                    <p:animEffect transition="in" filter="dissolve">
                                      <p:cBhvr>
                                        <p:cTn id="28" dur="500"/>
                                        <p:tgtEl>
                                          <p:spTgt spid="30847"/>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30848"/>
                                        </p:tgtEl>
                                        <p:attrNameLst>
                                          <p:attrName>style.visibility</p:attrName>
                                        </p:attrNameLst>
                                      </p:cBhvr>
                                      <p:to>
                                        <p:strVal val="visible"/>
                                      </p:to>
                                    </p:set>
                                    <p:animEffect transition="in" filter="dissolve">
                                      <p:cBhvr>
                                        <p:cTn id="32" dur="500"/>
                                        <p:tgtEl>
                                          <p:spTgt spid="30848"/>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30849"/>
                                        </p:tgtEl>
                                        <p:attrNameLst>
                                          <p:attrName>style.visibility</p:attrName>
                                        </p:attrNameLst>
                                      </p:cBhvr>
                                      <p:to>
                                        <p:strVal val="visible"/>
                                      </p:to>
                                    </p:set>
                                    <p:animEffect transition="in" filter="dissolve">
                                      <p:cBhvr>
                                        <p:cTn id="36" dur="500"/>
                                        <p:tgtEl>
                                          <p:spTgt spid="308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30801"/>
                                        </p:tgtEl>
                                        <p:attrNameLst>
                                          <p:attrName>style.visibility</p:attrName>
                                        </p:attrNameLst>
                                      </p:cBhvr>
                                      <p:to>
                                        <p:strVal val="visible"/>
                                      </p:to>
                                    </p:set>
                                    <p:animEffect transition="in" filter="strips(downLeft)">
                                      <p:cBhvr>
                                        <p:cTn id="41" dur="500"/>
                                        <p:tgtEl>
                                          <p:spTgt spid="30801"/>
                                        </p:tgtEl>
                                      </p:cBhvr>
                                    </p:animEffect>
                                  </p:childTnLst>
                                </p:cTn>
                              </p:par>
                            </p:childTnLst>
                          </p:cTn>
                        </p:par>
                        <p:par>
                          <p:cTn id="42" fill="hold" nodeType="afterGroup">
                            <p:stCondLst>
                              <p:cond delay="500"/>
                            </p:stCondLst>
                            <p:childTnLst>
                              <p:par>
                                <p:cTn id="43" presetID="17" presetClass="entr" presetSubtype="10" fill="hold" grpId="0" nodeType="afterEffect">
                                  <p:stCondLst>
                                    <p:cond delay="0"/>
                                  </p:stCondLst>
                                  <p:childTnLst>
                                    <p:set>
                                      <p:cBhvr>
                                        <p:cTn id="44" dur="1" fill="hold">
                                          <p:stCondLst>
                                            <p:cond delay="0"/>
                                          </p:stCondLst>
                                        </p:cTn>
                                        <p:tgtEl>
                                          <p:spTgt spid="30850"/>
                                        </p:tgtEl>
                                        <p:attrNameLst>
                                          <p:attrName>style.visibility</p:attrName>
                                        </p:attrNameLst>
                                      </p:cBhvr>
                                      <p:to>
                                        <p:strVal val="visible"/>
                                      </p:to>
                                    </p:set>
                                    <p:anim calcmode="lin" valueType="num">
                                      <p:cBhvr>
                                        <p:cTn id="45" dur="500" fill="hold"/>
                                        <p:tgtEl>
                                          <p:spTgt spid="30850"/>
                                        </p:tgtEl>
                                        <p:attrNameLst>
                                          <p:attrName>ppt_w</p:attrName>
                                        </p:attrNameLst>
                                      </p:cBhvr>
                                      <p:tavLst>
                                        <p:tav tm="0">
                                          <p:val>
                                            <p:fltVal val="0"/>
                                          </p:val>
                                        </p:tav>
                                        <p:tav tm="100000">
                                          <p:val>
                                            <p:strVal val="#ppt_w"/>
                                          </p:val>
                                        </p:tav>
                                      </p:tavLst>
                                    </p:anim>
                                    <p:anim calcmode="lin" valueType="num">
                                      <p:cBhvr>
                                        <p:cTn id="46" dur="500" fill="hold"/>
                                        <p:tgtEl>
                                          <p:spTgt spid="30850"/>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30852"/>
                                        </p:tgtEl>
                                        <p:attrNameLst>
                                          <p:attrName>style.visibility</p:attrName>
                                        </p:attrNameLst>
                                      </p:cBhvr>
                                      <p:to>
                                        <p:strVal val="visible"/>
                                      </p:to>
                                    </p:set>
                                    <p:animEffect transition="in" filter="strips(downLeft)">
                                      <p:cBhvr>
                                        <p:cTn id="51" dur="500"/>
                                        <p:tgtEl>
                                          <p:spTgt spid="30852"/>
                                        </p:tgtEl>
                                      </p:cBhvr>
                                    </p:animEffect>
                                  </p:childTnLst>
                                </p:cTn>
                              </p:par>
                            </p:childTnLst>
                          </p:cTn>
                        </p:par>
                        <p:par>
                          <p:cTn id="52" fill="hold" nodeType="afterGroup">
                            <p:stCondLst>
                              <p:cond delay="500"/>
                            </p:stCondLst>
                            <p:childTnLst>
                              <p:par>
                                <p:cTn id="53" presetID="8" presetClass="entr" presetSubtype="16" fill="hold" grpId="0" nodeType="afterEffect">
                                  <p:stCondLst>
                                    <p:cond delay="0"/>
                                  </p:stCondLst>
                                  <p:childTnLst>
                                    <p:set>
                                      <p:cBhvr>
                                        <p:cTn id="54" dur="1" fill="hold">
                                          <p:stCondLst>
                                            <p:cond delay="0"/>
                                          </p:stCondLst>
                                        </p:cTn>
                                        <p:tgtEl>
                                          <p:spTgt spid="30851"/>
                                        </p:tgtEl>
                                        <p:attrNameLst>
                                          <p:attrName>style.visibility</p:attrName>
                                        </p:attrNameLst>
                                      </p:cBhvr>
                                      <p:to>
                                        <p:strVal val="visible"/>
                                      </p:to>
                                    </p:set>
                                    <p:animEffect transition="in" filter="diamond(in)">
                                      <p:cBhvr>
                                        <p:cTn id="55" dur="500"/>
                                        <p:tgtEl>
                                          <p:spTgt spid="3085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30785"/>
                                        </p:tgtEl>
                                        <p:attrNameLst>
                                          <p:attrName>style.visibility</p:attrName>
                                        </p:attrNameLst>
                                      </p:cBhvr>
                                      <p:to>
                                        <p:strVal val="visible"/>
                                      </p:to>
                                    </p:set>
                                    <p:anim calcmode="lin" valueType="num">
                                      <p:cBhvr>
                                        <p:cTn id="60" dur="1000" fill="hold"/>
                                        <p:tgtEl>
                                          <p:spTgt spid="30785"/>
                                        </p:tgtEl>
                                        <p:attrNameLst>
                                          <p:attrName>ppt_x</p:attrName>
                                        </p:attrNameLst>
                                      </p:cBhvr>
                                      <p:tavLst>
                                        <p:tav tm="0">
                                          <p:val>
                                            <p:strVal val="#ppt_x-.2"/>
                                          </p:val>
                                        </p:tav>
                                        <p:tav tm="100000">
                                          <p:val>
                                            <p:strVal val="#ppt_x"/>
                                          </p:val>
                                        </p:tav>
                                      </p:tavLst>
                                    </p:anim>
                                    <p:anim calcmode="lin" valueType="num">
                                      <p:cBhvr>
                                        <p:cTn id="61"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5" grpId="0"/>
      <p:bldP spid="30792" grpId="0"/>
      <p:bldP spid="30800" grpId="0"/>
      <p:bldP spid="30801" grpId="0"/>
      <p:bldP spid="30846" grpId="0" animBg="1"/>
      <p:bldP spid="30847" grpId="0" animBg="1"/>
      <p:bldP spid="30848" grpId="0" animBg="1"/>
      <p:bldP spid="30849" grpId="0" animBg="1"/>
      <p:bldP spid="30850" grpId="0"/>
      <p:bldP spid="30851" grpId="0"/>
      <p:bldP spid="308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34" name="Text Box 10"/>
          <p:cNvSpPr txBox="1">
            <a:spLocks noChangeArrowheads="1"/>
          </p:cNvSpPr>
          <p:nvPr/>
        </p:nvSpPr>
        <p:spPr bwMode="auto">
          <a:xfrm>
            <a:off x="838200" y="2133600"/>
            <a:ext cx="7794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r>
              <a:rPr lang="en-US" altLang="en-US"/>
              <a:t> Substitute 2 for </a:t>
            </a:r>
            <a:r>
              <a:rPr lang="en-US" altLang="en-US" i="1"/>
              <a:t>x</a:t>
            </a:r>
            <a:r>
              <a:rPr lang="en-US" altLang="en-US"/>
              <a:t> in the original equation.</a:t>
            </a:r>
            <a:endParaRPr lang="en-US" altLang="en-US" b="1" i="1"/>
          </a:p>
        </p:txBody>
      </p:sp>
      <p:sp>
        <p:nvSpPr>
          <p:cNvPr id="257035" name="Line 11"/>
          <p:cNvSpPr>
            <a:spLocks noChangeShapeType="1"/>
          </p:cNvSpPr>
          <p:nvPr/>
        </p:nvSpPr>
        <p:spPr bwMode="auto">
          <a:xfrm>
            <a:off x="1905000" y="35814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6" name="Line 12"/>
          <p:cNvSpPr>
            <a:spLocks noChangeShapeType="1"/>
          </p:cNvSpPr>
          <p:nvPr/>
        </p:nvSpPr>
        <p:spPr bwMode="auto">
          <a:xfrm>
            <a:off x="3429000" y="35814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7037" name="Group 13"/>
          <p:cNvGrpSpPr>
            <a:grpSpLocks/>
          </p:cNvGrpSpPr>
          <p:nvPr/>
        </p:nvGrpSpPr>
        <p:grpSpPr bwMode="auto">
          <a:xfrm>
            <a:off x="2057400" y="2819400"/>
            <a:ext cx="3089275" cy="806450"/>
            <a:chOff x="432" y="1200"/>
            <a:chExt cx="1946" cy="508"/>
          </a:xfrm>
        </p:grpSpPr>
        <p:grpSp>
          <p:nvGrpSpPr>
            <p:cNvPr id="17436" name="Group 14"/>
            <p:cNvGrpSpPr>
              <a:grpSpLocks/>
            </p:cNvGrpSpPr>
            <p:nvPr/>
          </p:nvGrpSpPr>
          <p:grpSpPr bwMode="auto">
            <a:xfrm>
              <a:off x="432" y="1200"/>
              <a:ext cx="768" cy="508"/>
              <a:chOff x="864" y="1808"/>
              <a:chExt cx="768" cy="508"/>
            </a:xfrm>
          </p:grpSpPr>
          <p:grpSp>
            <p:nvGrpSpPr>
              <p:cNvPr id="17443" name="Group 15"/>
              <p:cNvGrpSpPr>
                <a:grpSpLocks/>
              </p:cNvGrpSpPr>
              <p:nvPr/>
            </p:nvGrpSpPr>
            <p:grpSpPr bwMode="auto">
              <a:xfrm>
                <a:off x="993" y="1808"/>
                <a:ext cx="610" cy="508"/>
                <a:chOff x="4839" y="2804"/>
                <a:chExt cx="610" cy="508"/>
              </a:xfrm>
            </p:grpSpPr>
            <p:sp>
              <p:nvSpPr>
                <p:cNvPr id="17445" name="Text Box 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7446" name="Text Box 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7444" name="Line 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37" name="Group 19"/>
            <p:cNvGrpSpPr>
              <a:grpSpLocks/>
            </p:cNvGrpSpPr>
            <p:nvPr/>
          </p:nvGrpSpPr>
          <p:grpSpPr bwMode="auto">
            <a:xfrm>
              <a:off x="1407" y="1200"/>
              <a:ext cx="971" cy="508"/>
              <a:chOff x="821" y="1808"/>
              <a:chExt cx="971" cy="508"/>
            </a:xfrm>
          </p:grpSpPr>
          <p:grpSp>
            <p:nvGrpSpPr>
              <p:cNvPr id="17439" name="Group 20"/>
              <p:cNvGrpSpPr>
                <a:grpSpLocks/>
              </p:cNvGrpSpPr>
              <p:nvPr/>
            </p:nvGrpSpPr>
            <p:grpSpPr bwMode="auto">
              <a:xfrm>
                <a:off x="821" y="1808"/>
                <a:ext cx="971" cy="508"/>
                <a:chOff x="4667" y="2804"/>
                <a:chExt cx="971" cy="508"/>
              </a:xfrm>
            </p:grpSpPr>
            <p:sp>
              <p:nvSpPr>
                <p:cNvPr id="17441" name="Text Box 21"/>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7442" name="Text Box 2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7440" name="Line 2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38" name="Text Box 24"/>
            <p:cNvSpPr txBox="1">
              <a:spLocks noChangeArrowheads="1"/>
            </p:cNvSpPr>
            <p:nvPr/>
          </p:nvSpPr>
          <p:spPr bwMode="auto">
            <a:xfrm>
              <a:off x="1176" y="129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p>
          </p:txBody>
        </p:sp>
      </p:grpSp>
      <p:grpSp>
        <p:nvGrpSpPr>
          <p:cNvPr id="257050" name="Group 26"/>
          <p:cNvGrpSpPr>
            <a:grpSpLocks/>
          </p:cNvGrpSpPr>
          <p:nvPr/>
        </p:nvGrpSpPr>
        <p:grpSpPr bwMode="auto">
          <a:xfrm>
            <a:off x="2057400" y="3613150"/>
            <a:ext cx="1285875" cy="806450"/>
            <a:chOff x="864" y="1808"/>
            <a:chExt cx="810" cy="508"/>
          </a:xfrm>
        </p:grpSpPr>
        <p:grpSp>
          <p:nvGrpSpPr>
            <p:cNvPr id="17432" name="Group 27"/>
            <p:cNvGrpSpPr>
              <a:grpSpLocks/>
            </p:cNvGrpSpPr>
            <p:nvPr/>
          </p:nvGrpSpPr>
          <p:grpSpPr bwMode="auto">
            <a:xfrm>
              <a:off x="936" y="1808"/>
              <a:ext cx="738" cy="508"/>
              <a:chOff x="4782" y="2804"/>
              <a:chExt cx="738" cy="508"/>
            </a:xfrm>
          </p:grpSpPr>
          <p:sp>
            <p:nvSpPr>
              <p:cNvPr id="17434" name="Text Box 28"/>
              <p:cNvSpPr txBox="1">
                <a:spLocks noChangeArrowheads="1"/>
              </p:cNvSpPr>
              <p:nvPr/>
            </p:nvSpPr>
            <p:spPr bwMode="auto">
              <a:xfrm>
                <a:off x="4782" y="2804"/>
                <a:ext cx="7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a:solidFill>
                      <a:srgbClr val="FF0000"/>
                    </a:solidFill>
                  </a:rPr>
                  <a:t>(2)</a:t>
                </a:r>
                <a:r>
                  <a:rPr lang="en-US" altLang="en-US" i="1"/>
                  <a:t> </a:t>
                </a:r>
                <a:r>
                  <a:rPr lang="en-US" altLang="en-US"/>
                  <a:t> </a:t>
                </a:r>
              </a:p>
            </p:txBody>
          </p:sp>
          <p:sp>
            <p:nvSpPr>
              <p:cNvPr id="17435" name="Text Box 29"/>
              <p:cNvSpPr txBox="1">
                <a:spLocks noChangeArrowheads="1"/>
              </p:cNvSpPr>
              <p:nvPr/>
            </p:nvSpPr>
            <p:spPr bwMode="auto">
              <a:xfrm>
                <a:off x="4834" y="3024"/>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a:t>
                </a:r>
              </a:p>
            </p:txBody>
          </p:sp>
        </p:grpSp>
        <p:sp>
          <p:nvSpPr>
            <p:cNvPr id="17433" name="Line 3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55" name="Group 31"/>
          <p:cNvGrpSpPr>
            <a:grpSpLocks/>
          </p:cNvGrpSpPr>
          <p:nvPr/>
        </p:nvGrpSpPr>
        <p:grpSpPr bwMode="auto">
          <a:xfrm>
            <a:off x="3460750" y="3613150"/>
            <a:ext cx="1830388" cy="806450"/>
            <a:chOff x="730" y="1808"/>
            <a:chExt cx="1153" cy="508"/>
          </a:xfrm>
        </p:grpSpPr>
        <p:grpSp>
          <p:nvGrpSpPr>
            <p:cNvPr id="17428" name="Group 32"/>
            <p:cNvGrpSpPr>
              <a:grpSpLocks/>
            </p:cNvGrpSpPr>
            <p:nvPr/>
          </p:nvGrpSpPr>
          <p:grpSpPr bwMode="auto">
            <a:xfrm>
              <a:off x="730" y="1808"/>
              <a:ext cx="1153" cy="508"/>
              <a:chOff x="4576" y="2804"/>
              <a:chExt cx="1153" cy="508"/>
            </a:xfrm>
          </p:grpSpPr>
          <p:sp>
            <p:nvSpPr>
              <p:cNvPr id="17430" name="Text Box 33"/>
              <p:cNvSpPr txBox="1">
                <a:spLocks noChangeArrowheads="1"/>
              </p:cNvSpPr>
              <p:nvPr/>
            </p:nvSpPr>
            <p:spPr bwMode="auto">
              <a:xfrm>
                <a:off x="4576" y="2804"/>
                <a:ext cx="11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a:solidFill>
                      <a:srgbClr val="FF0000"/>
                    </a:solidFill>
                  </a:rPr>
                  <a:t>(2)</a:t>
                </a:r>
                <a:r>
                  <a:rPr lang="en-US" altLang="en-US" i="1"/>
                  <a:t> </a:t>
                </a:r>
                <a:r>
                  <a:rPr lang="en-US" altLang="en-US"/>
                  <a:t>+ 4</a:t>
                </a:r>
                <a:r>
                  <a:rPr lang="en-US" altLang="en-US" i="1"/>
                  <a:t> </a:t>
                </a:r>
                <a:r>
                  <a:rPr lang="en-US" altLang="en-US"/>
                  <a:t> </a:t>
                </a:r>
              </a:p>
            </p:txBody>
          </p:sp>
          <p:sp>
            <p:nvSpPr>
              <p:cNvPr id="17431" name="Text Box 34"/>
              <p:cNvSpPr txBox="1">
                <a:spLocks noChangeArrowheads="1"/>
              </p:cNvSpPr>
              <p:nvPr/>
            </p:nvSpPr>
            <p:spPr bwMode="auto">
              <a:xfrm>
                <a:off x="4801" y="3024"/>
                <a:ext cx="6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 </a:t>
                </a:r>
              </a:p>
            </p:txBody>
          </p:sp>
        </p:grpSp>
        <p:sp>
          <p:nvSpPr>
            <p:cNvPr id="17429"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1" name="Group 37"/>
          <p:cNvGrpSpPr>
            <a:grpSpLocks/>
          </p:cNvGrpSpPr>
          <p:nvPr/>
        </p:nvGrpSpPr>
        <p:grpSpPr bwMode="auto">
          <a:xfrm>
            <a:off x="2657475" y="4419600"/>
            <a:ext cx="571500" cy="762000"/>
            <a:chOff x="2682" y="840"/>
            <a:chExt cx="360" cy="480"/>
          </a:xfrm>
        </p:grpSpPr>
        <p:grpSp>
          <p:nvGrpSpPr>
            <p:cNvPr id="17424" name="Group 38"/>
            <p:cNvGrpSpPr>
              <a:grpSpLocks/>
            </p:cNvGrpSpPr>
            <p:nvPr/>
          </p:nvGrpSpPr>
          <p:grpSpPr bwMode="auto">
            <a:xfrm>
              <a:off x="2682" y="840"/>
              <a:ext cx="360" cy="480"/>
              <a:chOff x="704" y="3120"/>
              <a:chExt cx="620" cy="480"/>
            </a:xfrm>
          </p:grpSpPr>
          <p:sp>
            <p:nvSpPr>
              <p:cNvPr id="17426" name="Text Box 39"/>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7" name="Text Box 4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5" name="Line 4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6" name="Group 42"/>
          <p:cNvGrpSpPr>
            <a:grpSpLocks/>
          </p:cNvGrpSpPr>
          <p:nvPr/>
        </p:nvGrpSpPr>
        <p:grpSpPr bwMode="auto">
          <a:xfrm>
            <a:off x="3648075" y="4419600"/>
            <a:ext cx="571500" cy="762000"/>
            <a:chOff x="2682" y="840"/>
            <a:chExt cx="360" cy="480"/>
          </a:xfrm>
        </p:grpSpPr>
        <p:grpSp>
          <p:nvGrpSpPr>
            <p:cNvPr id="17420" name="Group 43"/>
            <p:cNvGrpSpPr>
              <a:grpSpLocks/>
            </p:cNvGrpSpPr>
            <p:nvPr/>
          </p:nvGrpSpPr>
          <p:grpSpPr bwMode="auto">
            <a:xfrm>
              <a:off x="2682" y="840"/>
              <a:ext cx="360" cy="480"/>
              <a:chOff x="704" y="3120"/>
              <a:chExt cx="620" cy="480"/>
            </a:xfrm>
          </p:grpSpPr>
          <p:sp>
            <p:nvSpPr>
              <p:cNvPr id="17422" name="Text Box 44"/>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3"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1"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7071" name="Text Box 47"/>
          <p:cNvSpPr txBox="1">
            <a:spLocks noChangeArrowheads="1"/>
          </p:cNvSpPr>
          <p:nvPr/>
        </p:nvSpPr>
        <p:spPr bwMode="auto">
          <a:xfrm>
            <a:off x="5257800" y="4389438"/>
            <a:ext cx="2667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Division by 0 is undefined.</a:t>
            </a:r>
            <a:endParaRPr lang="en-US" altLang="en-US" i="1">
              <a:solidFill>
                <a:srgbClr val="3333FF"/>
              </a:solidFill>
              <a:latin typeface="Arial" charset="0"/>
              <a:cs typeface="Arial" charset="0"/>
            </a:endParaRPr>
          </a:p>
        </p:txBody>
      </p:sp>
      <p:sp>
        <p:nvSpPr>
          <p:cNvPr id="17419" name="Text Box 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7034"/>
                                        </p:tgtEl>
                                        <p:attrNameLst>
                                          <p:attrName>style.visibility</p:attrName>
                                        </p:attrNameLst>
                                      </p:cBhvr>
                                      <p:to>
                                        <p:strVal val="visible"/>
                                      </p:to>
                                    </p:set>
                                    <p:animEffect transition="in" filter="blinds(horizontal)">
                                      <p:cBhvr>
                                        <p:cTn id="7" dur="500"/>
                                        <p:tgtEl>
                                          <p:spTgt spid="257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7037"/>
                                        </p:tgtEl>
                                        <p:attrNameLst>
                                          <p:attrName>style.visibility</p:attrName>
                                        </p:attrNameLst>
                                      </p:cBhvr>
                                      <p:to>
                                        <p:strVal val="visible"/>
                                      </p:to>
                                    </p:set>
                                    <p:animEffect transition="in" filter="blinds(horizontal)">
                                      <p:cBhvr>
                                        <p:cTn id="12" dur="500"/>
                                        <p:tgtEl>
                                          <p:spTgt spid="257037"/>
                                        </p:tgtEl>
                                      </p:cBhvr>
                                    </p:animEffect>
                                  </p:childTnLst>
                                </p:cTn>
                              </p:par>
                            </p:childTnLst>
                          </p:cTn>
                        </p:par>
                        <p:par>
                          <p:cTn id="13" fill="hold" nodeType="afterGroup">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257035"/>
                                        </p:tgtEl>
                                        <p:attrNameLst>
                                          <p:attrName>style.visibility</p:attrName>
                                        </p:attrNameLst>
                                      </p:cBhvr>
                                      <p:to>
                                        <p:strVal val="visible"/>
                                      </p:to>
                                    </p:set>
                                    <p:anim calcmode="lin" valueType="num">
                                      <p:cBhvr additive="base">
                                        <p:cTn id="16" dur="500" fill="hold"/>
                                        <p:tgtEl>
                                          <p:spTgt spid="257035"/>
                                        </p:tgtEl>
                                        <p:attrNameLst>
                                          <p:attrName>ppt_x</p:attrName>
                                        </p:attrNameLst>
                                      </p:cBhvr>
                                      <p:tavLst>
                                        <p:tav tm="0">
                                          <p:val>
                                            <p:strVal val="0-#ppt_w/2"/>
                                          </p:val>
                                        </p:tav>
                                        <p:tav tm="100000">
                                          <p:val>
                                            <p:strVal val="#ppt_x"/>
                                          </p:val>
                                        </p:tav>
                                      </p:tavLst>
                                    </p:anim>
                                    <p:anim calcmode="lin" valueType="num">
                                      <p:cBhvr additive="base">
                                        <p:cTn id="17" dur="500" fill="hold"/>
                                        <p:tgtEl>
                                          <p:spTgt spid="25703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57036"/>
                                        </p:tgtEl>
                                        <p:attrNameLst>
                                          <p:attrName>style.visibility</p:attrName>
                                        </p:attrNameLst>
                                      </p:cBhvr>
                                      <p:to>
                                        <p:strVal val="visible"/>
                                      </p:to>
                                    </p:set>
                                    <p:anim calcmode="lin" valueType="num">
                                      <p:cBhvr additive="base">
                                        <p:cTn id="21" dur="500" fill="hold"/>
                                        <p:tgtEl>
                                          <p:spTgt spid="257036"/>
                                        </p:tgtEl>
                                        <p:attrNameLst>
                                          <p:attrName>ppt_x</p:attrName>
                                        </p:attrNameLst>
                                      </p:cBhvr>
                                      <p:tavLst>
                                        <p:tav tm="0">
                                          <p:val>
                                            <p:strVal val="#ppt_x"/>
                                          </p:val>
                                        </p:tav>
                                        <p:tav tm="100000">
                                          <p:val>
                                            <p:strVal val="#ppt_x"/>
                                          </p:val>
                                        </p:tav>
                                      </p:tavLst>
                                    </p:anim>
                                    <p:anim calcmode="lin" valueType="num">
                                      <p:cBhvr additive="base">
                                        <p:cTn id="22" dur="500" fill="hold"/>
                                        <p:tgtEl>
                                          <p:spTgt spid="25703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57050"/>
                                        </p:tgtEl>
                                        <p:attrNameLst>
                                          <p:attrName>style.visibility</p:attrName>
                                        </p:attrNameLst>
                                      </p:cBhvr>
                                      <p:to>
                                        <p:strVal val="visible"/>
                                      </p:to>
                                    </p:set>
                                    <p:anim calcmode="lin" valueType="num">
                                      <p:cBhvr>
                                        <p:cTn id="27" dur="1000" fill="hold"/>
                                        <p:tgtEl>
                                          <p:spTgt spid="257050"/>
                                        </p:tgtEl>
                                        <p:attrNameLst>
                                          <p:attrName>ppt_x</p:attrName>
                                        </p:attrNameLst>
                                      </p:cBhvr>
                                      <p:tavLst>
                                        <p:tav tm="0">
                                          <p:val>
                                            <p:strVal val="#ppt_x-.2"/>
                                          </p:val>
                                        </p:tav>
                                        <p:tav tm="100000">
                                          <p:val>
                                            <p:strVal val="#ppt_x"/>
                                          </p:val>
                                        </p:tav>
                                      </p:tavLst>
                                    </p:anim>
                                    <p:anim calcmode="lin" valueType="num">
                                      <p:cBhvr>
                                        <p:cTn id="28" dur="1000" fill="hold"/>
                                        <p:tgtEl>
                                          <p:spTgt spid="25705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57050"/>
                                        </p:tgtEl>
                                      </p:cBhvr>
                                    </p:animEffect>
                                  </p:childTnLst>
                                </p:cTn>
                              </p:par>
                              <p:par>
                                <p:cTn id="30" presetID="29" presetClass="entr" presetSubtype="0" fill="hold" nodeType="withEffect">
                                  <p:stCondLst>
                                    <p:cond delay="0"/>
                                  </p:stCondLst>
                                  <p:childTnLst>
                                    <p:set>
                                      <p:cBhvr>
                                        <p:cTn id="31" dur="1" fill="hold">
                                          <p:stCondLst>
                                            <p:cond delay="0"/>
                                          </p:stCondLst>
                                        </p:cTn>
                                        <p:tgtEl>
                                          <p:spTgt spid="257055"/>
                                        </p:tgtEl>
                                        <p:attrNameLst>
                                          <p:attrName>style.visibility</p:attrName>
                                        </p:attrNameLst>
                                      </p:cBhvr>
                                      <p:to>
                                        <p:strVal val="visible"/>
                                      </p:to>
                                    </p:set>
                                    <p:anim calcmode="lin" valueType="num">
                                      <p:cBhvr>
                                        <p:cTn id="32" dur="1000" fill="hold"/>
                                        <p:tgtEl>
                                          <p:spTgt spid="257055"/>
                                        </p:tgtEl>
                                        <p:attrNameLst>
                                          <p:attrName>ppt_x</p:attrName>
                                        </p:attrNameLst>
                                      </p:cBhvr>
                                      <p:tavLst>
                                        <p:tav tm="0">
                                          <p:val>
                                            <p:strVal val="#ppt_x-.2"/>
                                          </p:val>
                                        </p:tav>
                                        <p:tav tm="100000">
                                          <p:val>
                                            <p:strVal val="#ppt_x"/>
                                          </p:val>
                                        </p:tav>
                                      </p:tavLst>
                                    </p:anim>
                                    <p:anim calcmode="lin" valueType="num">
                                      <p:cBhvr>
                                        <p:cTn id="33" dur="1000" fill="hold"/>
                                        <p:tgtEl>
                                          <p:spTgt spid="25705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57055"/>
                                        </p:tgtEl>
                                      </p:cBhvr>
                                    </p:animEffect>
                                  </p:childTnLst>
                                </p:cTn>
                              </p:par>
                            </p:childTnLst>
                          </p:cTn>
                        </p:par>
                        <p:par>
                          <p:cTn id="35" fill="hold" nodeType="afterGroup">
                            <p:stCondLst>
                              <p:cond delay="1000"/>
                            </p:stCondLst>
                            <p:childTnLst>
                              <p:par>
                                <p:cTn id="36" presetID="17" presetClass="entr" presetSubtype="10" fill="hold" nodeType="afterEffect">
                                  <p:stCondLst>
                                    <p:cond delay="0"/>
                                  </p:stCondLst>
                                  <p:childTnLst>
                                    <p:set>
                                      <p:cBhvr>
                                        <p:cTn id="37" dur="1" fill="hold">
                                          <p:stCondLst>
                                            <p:cond delay="0"/>
                                          </p:stCondLst>
                                        </p:cTn>
                                        <p:tgtEl>
                                          <p:spTgt spid="257061"/>
                                        </p:tgtEl>
                                        <p:attrNameLst>
                                          <p:attrName>style.visibility</p:attrName>
                                        </p:attrNameLst>
                                      </p:cBhvr>
                                      <p:to>
                                        <p:strVal val="visible"/>
                                      </p:to>
                                    </p:set>
                                    <p:anim calcmode="lin" valueType="num">
                                      <p:cBhvr>
                                        <p:cTn id="38" dur="500" fill="hold"/>
                                        <p:tgtEl>
                                          <p:spTgt spid="257061"/>
                                        </p:tgtEl>
                                        <p:attrNameLst>
                                          <p:attrName>ppt_w</p:attrName>
                                        </p:attrNameLst>
                                      </p:cBhvr>
                                      <p:tavLst>
                                        <p:tav tm="0">
                                          <p:val>
                                            <p:fltVal val="0"/>
                                          </p:val>
                                        </p:tav>
                                        <p:tav tm="100000">
                                          <p:val>
                                            <p:strVal val="#ppt_w"/>
                                          </p:val>
                                        </p:tav>
                                      </p:tavLst>
                                    </p:anim>
                                    <p:anim calcmode="lin" valueType="num">
                                      <p:cBhvr>
                                        <p:cTn id="39" dur="500" fill="hold"/>
                                        <p:tgtEl>
                                          <p:spTgt spid="257061"/>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10" fill="hold" nodeType="afterEffect">
                                  <p:stCondLst>
                                    <p:cond delay="0"/>
                                  </p:stCondLst>
                                  <p:childTnLst>
                                    <p:set>
                                      <p:cBhvr>
                                        <p:cTn id="42" dur="1" fill="hold">
                                          <p:stCondLst>
                                            <p:cond delay="0"/>
                                          </p:stCondLst>
                                        </p:cTn>
                                        <p:tgtEl>
                                          <p:spTgt spid="257066"/>
                                        </p:tgtEl>
                                        <p:attrNameLst>
                                          <p:attrName>style.visibility</p:attrName>
                                        </p:attrNameLst>
                                      </p:cBhvr>
                                      <p:to>
                                        <p:strVal val="visible"/>
                                      </p:to>
                                    </p:set>
                                    <p:anim calcmode="lin" valueType="num">
                                      <p:cBhvr>
                                        <p:cTn id="43" dur="500" fill="hold"/>
                                        <p:tgtEl>
                                          <p:spTgt spid="257066"/>
                                        </p:tgtEl>
                                        <p:attrNameLst>
                                          <p:attrName>ppt_w</p:attrName>
                                        </p:attrNameLst>
                                      </p:cBhvr>
                                      <p:tavLst>
                                        <p:tav tm="0">
                                          <p:val>
                                            <p:fltVal val="0"/>
                                          </p:val>
                                        </p:tav>
                                        <p:tav tm="100000">
                                          <p:val>
                                            <p:strVal val="#ppt_w"/>
                                          </p:val>
                                        </p:tav>
                                      </p:tavLst>
                                    </p:anim>
                                    <p:anim calcmode="lin" valueType="num">
                                      <p:cBhvr>
                                        <p:cTn id="44" dur="500" fill="hold"/>
                                        <p:tgtEl>
                                          <p:spTgt spid="257066"/>
                                        </p:tgtEl>
                                        <p:attrNameLst>
                                          <p:attrName>ppt_h</p:attrName>
                                        </p:attrNameLst>
                                      </p:cBhvr>
                                      <p:tavLst>
                                        <p:tav tm="0">
                                          <p:val>
                                            <p:strVal val="#ppt_h"/>
                                          </p:val>
                                        </p:tav>
                                        <p:tav tm="100000">
                                          <p:val>
                                            <p:strVal val="#ppt_h"/>
                                          </p:val>
                                        </p:tav>
                                      </p:tavLst>
                                    </p:anim>
                                  </p:childTnLst>
                                </p:cTn>
                              </p:par>
                            </p:childTnLst>
                          </p:cTn>
                        </p:par>
                        <p:par>
                          <p:cTn id="45" fill="hold" nodeType="afterGroup">
                            <p:stCondLst>
                              <p:cond delay="2000"/>
                            </p:stCondLst>
                            <p:childTnLst>
                              <p:par>
                                <p:cTn id="46" presetID="18" presetClass="entr" presetSubtype="12" fill="hold" grpId="0" nodeType="afterEffect">
                                  <p:stCondLst>
                                    <p:cond delay="0"/>
                                  </p:stCondLst>
                                  <p:childTnLst>
                                    <p:set>
                                      <p:cBhvr>
                                        <p:cTn id="47" dur="1" fill="hold">
                                          <p:stCondLst>
                                            <p:cond delay="0"/>
                                          </p:stCondLst>
                                        </p:cTn>
                                        <p:tgtEl>
                                          <p:spTgt spid="257071"/>
                                        </p:tgtEl>
                                        <p:attrNameLst>
                                          <p:attrName>style.visibility</p:attrName>
                                        </p:attrNameLst>
                                      </p:cBhvr>
                                      <p:to>
                                        <p:strVal val="visible"/>
                                      </p:to>
                                    </p:set>
                                    <p:animEffect transition="in" filter="strips(downLeft)">
                                      <p:cBhvr>
                                        <p:cTn id="48" dur="500"/>
                                        <p:tgtEl>
                                          <p:spTgt spid="25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4" grpId="0"/>
      <p:bldP spid="257035" grpId="0" animBg="1"/>
      <p:bldP spid="257036" grpId="0" animBg="1"/>
      <p:bldP spid="2570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8435" name="Text Box 5"/>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Extraneous Solutions</a:t>
            </a:r>
            <a:endParaRPr lang="en-US" altLang="en-US" sz="2600">
              <a:solidFill>
                <a:schemeClr val="accent2"/>
              </a:solidFill>
              <a:latin typeface="Arial Black" pitchFamily="34" charset="0"/>
            </a:endParaRPr>
          </a:p>
        </p:txBody>
      </p:sp>
      <p:sp>
        <p:nvSpPr>
          <p:cNvPr id="258054" name="Text Box 6"/>
          <p:cNvSpPr txBox="1">
            <a:spLocks noChangeArrowheads="1"/>
          </p:cNvSpPr>
          <p:nvPr/>
        </p:nvSpPr>
        <p:spPr bwMode="auto">
          <a:xfrm>
            <a:off x="3352800" y="4038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58055" name="Text Box 7"/>
          <p:cNvSpPr txBox="1">
            <a:spLocks noChangeArrowheads="1"/>
          </p:cNvSpPr>
          <p:nvPr/>
        </p:nvSpPr>
        <p:spPr bwMode="auto">
          <a:xfrm>
            <a:off x="3276600" y="2743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2(x</a:t>
            </a:r>
            <a:r>
              <a:rPr lang="en-US" altLang="en-US" i="1">
                <a:solidFill>
                  <a:srgbClr val="3333FF"/>
                </a:solidFill>
              </a:rPr>
              <a:t> – 8)</a:t>
            </a:r>
            <a:r>
              <a:rPr lang="en-US" altLang="en-US" i="1">
                <a:solidFill>
                  <a:srgbClr val="3333FF"/>
                </a:solidFill>
                <a:latin typeface="Arial" charset="0"/>
              </a:rPr>
              <a:t>.</a:t>
            </a:r>
          </a:p>
        </p:txBody>
      </p:sp>
      <p:sp>
        <p:nvSpPr>
          <p:cNvPr id="258056" name="Text Box 8"/>
          <p:cNvSpPr txBox="1">
            <a:spLocks noChangeArrowheads="1"/>
          </p:cNvSpPr>
          <p:nvPr/>
        </p:nvSpPr>
        <p:spPr bwMode="auto">
          <a:xfrm>
            <a:off x="5410200" y="53848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8.</a:t>
            </a:r>
          </a:p>
        </p:txBody>
      </p:sp>
      <p:sp>
        <p:nvSpPr>
          <p:cNvPr id="258096" name="Text Box 48"/>
          <p:cNvSpPr txBox="1">
            <a:spLocks noChangeArrowheads="1"/>
          </p:cNvSpPr>
          <p:nvPr/>
        </p:nvSpPr>
        <p:spPr bwMode="auto">
          <a:xfrm>
            <a:off x="457200" y="5334000"/>
            <a:ext cx="466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2(2</a:t>
            </a:r>
            <a:r>
              <a:rPr lang="en-US" altLang="en-US" i="1"/>
              <a:t>x </a:t>
            </a:r>
            <a:r>
              <a:rPr lang="en-US" altLang="en-US"/>
              <a:t>– 5) + </a:t>
            </a:r>
            <a:r>
              <a:rPr lang="en-US" altLang="en-US" i="1"/>
              <a:t>x</a:t>
            </a:r>
            <a:r>
              <a:rPr lang="en-US" altLang="en-US"/>
              <a:t>(</a:t>
            </a:r>
            <a:r>
              <a:rPr lang="en-US" altLang="en-US" i="1"/>
              <a:t>x</a:t>
            </a:r>
            <a:r>
              <a:rPr lang="en-US" altLang="en-US"/>
              <a:t> – 8) = 11(2)</a:t>
            </a:r>
          </a:p>
        </p:txBody>
      </p:sp>
      <p:sp>
        <p:nvSpPr>
          <p:cNvPr id="258097" name="Text Box 49"/>
          <p:cNvSpPr txBox="1">
            <a:spLocks noChangeArrowheads="1"/>
          </p:cNvSpPr>
          <p:nvPr/>
        </p:nvSpPr>
        <p:spPr bwMode="auto">
          <a:xfrm>
            <a:off x="762000" y="5943600"/>
            <a:ext cx="387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4</a:t>
            </a:r>
            <a:r>
              <a:rPr lang="en-US" altLang="en-US" i="1"/>
              <a:t>x</a:t>
            </a:r>
            <a:r>
              <a:rPr lang="en-US" altLang="en-US"/>
              <a:t> – 10 + </a:t>
            </a:r>
            <a:r>
              <a:rPr lang="en-US" altLang="en-US" i="1"/>
              <a:t>x</a:t>
            </a:r>
            <a:r>
              <a:rPr lang="en-US" altLang="en-US" baseline="30000"/>
              <a:t>2</a:t>
            </a:r>
            <a:r>
              <a:rPr lang="en-US" altLang="en-US"/>
              <a:t> – 8</a:t>
            </a:r>
            <a:r>
              <a:rPr lang="en-US" altLang="en-US" i="1"/>
              <a:t>x</a:t>
            </a:r>
            <a:r>
              <a:rPr lang="en-US" altLang="en-US"/>
              <a:t> = 22</a:t>
            </a:r>
          </a:p>
        </p:txBody>
      </p:sp>
      <p:sp>
        <p:nvSpPr>
          <p:cNvPr id="258098" name="Text Box 50"/>
          <p:cNvSpPr txBox="1">
            <a:spLocks noChangeArrowheads="1"/>
          </p:cNvSpPr>
          <p:nvPr/>
        </p:nvSpPr>
        <p:spPr bwMode="auto">
          <a:xfrm>
            <a:off x="5410200" y="5761038"/>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18442" name="Group 10"/>
          <p:cNvGrpSpPr>
            <a:grpSpLocks/>
          </p:cNvGrpSpPr>
          <p:nvPr/>
        </p:nvGrpSpPr>
        <p:grpSpPr bwMode="auto">
          <a:xfrm>
            <a:off x="758825" y="1905000"/>
            <a:ext cx="1563688" cy="806450"/>
            <a:chOff x="814" y="1808"/>
            <a:chExt cx="985" cy="508"/>
          </a:xfrm>
        </p:grpSpPr>
        <p:grpSp>
          <p:nvGrpSpPr>
            <p:cNvPr id="18496" name="Group 11"/>
            <p:cNvGrpSpPr>
              <a:grpSpLocks/>
            </p:cNvGrpSpPr>
            <p:nvPr/>
          </p:nvGrpSpPr>
          <p:grpSpPr bwMode="auto">
            <a:xfrm>
              <a:off x="814" y="1808"/>
              <a:ext cx="985" cy="508"/>
              <a:chOff x="4660" y="2804"/>
              <a:chExt cx="985" cy="508"/>
            </a:xfrm>
          </p:grpSpPr>
          <p:sp>
            <p:nvSpPr>
              <p:cNvPr id="18498" name="Text Box 12"/>
              <p:cNvSpPr txBox="1">
                <a:spLocks noChangeArrowheads="1"/>
              </p:cNvSpPr>
              <p:nvPr/>
            </p:nvSpPr>
            <p:spPr bwMode="auto">
              <a:xfrm>
                <a:off x="4660"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x </a:t>
                </a:r>
                <a:r>
                  <a:rPr lang="en-US" altLang="en-US" b="1"/>
                  <a:t>– 5</a:t>
                </a:r>
                <a:r>
                  <a:rPr lang="en-US" altLang="en-US" b="1" i="1"/>
                  <a:t> </a:t>
                </a:r>
                <a:r>
                  <a:rPr lang="en-US" altLang="en-US" b="1"/>
                  <a:t> </a:t>
                </a:r>
              </a:p>
            </p:txBody>
          </p:sp>
          <p:sp>
            <p:nvSpPr>
              <p:cNvPr id="18499" name="Text Box 13"/>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p>
            </p:txBody>
          </p:sp>
        </p:grpSp>
        <p:sp>
          <p:nvSpPr>
            <p:cNvPr id="18497" name="Line 1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3" name="Group 15"/>
          <p:cNvGrpSpPr>
            <a:grpSpLocks/>
          </p:cNvGrpSpPr>
          <p:nvPr/>
        </p:nvGrpSpPr>
        <p:grpSpPr bwMode="auto">
          <a:xfrm>
            <a:off x="3313113" y="1905000"/>
            <a:ext cx="1258887" cy="806450"/>
            <a:chOff x="864" y="1808"/>
            <a:chExt cx="793" cy="508"/>
          </a:xfrm>
        </p:grpSpPr>
        <p:grpSp>
          <p:nvGrpSpPr>
            <p:cNvPr id="18492" name="Group 16"/>
            <p:cNvGrpSpPr>
              <a:grpSpLocks/>
            </p:cNvGrpSpPr>
            <p:nvPr/>
          </p:nvGrpSpPr>
          <p:grpSpPr bwMode="auto">
            <a:xfrm>
              <a:off x="939" y="1808"/>
              <a:ext cx="718" cy="508"/>
              <a:chOff x="4785" y="2804"/>
              <a:chExt cx="718" cy="508"/>
            </a:xfrm>
          </p:grpSpPr>
          <p:sp>
            <p:nvSpPr>
              <p:cNvPr id="18494" name="Text Box 17"/>
              <p:cNvSpPr txBox="1">
                <a:spLocks noChangeArrowheads="1"/>
              </p:cNvSpPr>
              <p:nvPr/>
            </p:nvSpPr>
            <p:spPr bwMode="auto">
              <a:xfrm>
                <a:off x="4859"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11</a:t>
                </a:r>
                <a:r>
                  <a:rPr lang="en-US" altLang="en-US" b="1" i="1"/>
                  <a:t> </a:t>
                </a:r>
                <a:r>
                  <a:rPr lang="en-US" altLang="en-US" b="1"/>
                  <a:t> </a:t>
                </a:r>
              </a:p>
            </p:txBody>
          </p:sp>
          <p:sp>
            <p:nvSpPr>
              <p:cNvPr id="18495" name="Text Box 18"/>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r>
                  <a:rPr lang="en-US" altLang="en-US"/>
                  <a:t> </a:t>
                </a:r>
              </a:p>
            </p:txBody>
          </p:sp>
        </p:grpSp>
        <p:sp>
          <p:nvSpPr>
            <p:cNvPr id="18493"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4" name="Text Box 20"/>
          <p:cNvSpPr txBox="1">
            <a:spLocks noChangeArrowheads="1"/>
          </p:cNvSpPr>
          <p:nvPr/>
        </p:nvSpPr>
        <p:spPr bwMode="auto">
          <a:xfrm>
            <a:off x="2019300" y="2057400"/>
            <a:ext cx="134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18445" name="Group 90"/>
          <p:cNvGrpSpPr>
            <a:grpSpLocks/>
          </p:cNvGrpSpPr>
          <p:nvPr/>
        </p:nvGrpSpPr>
        <p:grpSpPr bwMode="auto">
          <a:xfrm>
            <a:off x="2433638" y="1905000"/>
            <a:ext cx="461962" cy="838200"/>
            <a:chOff x="1533" y="1200"/>
            <a:chExt cx="291" cy="528"/>
          </a:xfrm>
        </p:grpSpPr>
        <p:grpSp>
          <p:nvGrpSpPr>
            <p:cNvPr id="18488" name="Group 56"/>
            <p:cNvGrpSpPr>
              <a:grpSpLocks/>
            </p:cNvGrpSpPr>
            <p:nvPr/>
          </p:nvGrpSpPr>
          <p:grpSpPr bwMode="auto">
            <a:xfrm>
              <a:off x="1533" y="1200"/>
              <a:ext cx="253" cy="528"/>
              <a:chOff x="1533" y="1200"/>
              <a:chExt cx="253" cy="528"/>
            </a:xfrm>
          </p:grpSpPr>
          <p:sp>
            <p:nvSpPr>
              <p:cNvPr id="18490" name="Text Box 53"/>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18491" name="Text Box 54"/>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2</a:t>
                </a:r>
              </a:p>
            </p:txBody>
          </p:sp>
        </p:grpSp>
        <p:sp>
          <p:nvSpPr>
            <p:cNvPr id="18489" name="Line 55"/>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8112" name="Group 64"/>
          <p:cNvGrpSpPr>
            <a:grpSpLocks/>
          </p:cNvGrpSpPr>
          <p:nvPr/>
        </p:nvGrpSpPr>
        <p:grpSpPr bwMode="auto">
          <a:xfrm>
            <a:off x="381000" y="3124200"/>
            <a:ext cx="7854950" cy="914400"/>
            <a:chOff x="240" y="1680"/>
            <a:chExt cx="4948" cy="576"/>
          </a:xfrm>
        </p:grpSpPr>
        <p:grpSp>
          <p:nvGrpSpPr>
            <p:cNvPr id="18471" name="Group 63"/>
            <p:cNvGrpSpPr>
              <a:grpSpLocks/>
            </p:cNvGrpSpPr>
            <p:nvPr/>
          </p:nvGrpSpPr>
          <p:grpSpPr bwMode="auto">
            <a:xfrm>
              <a:off x="240" y="1680"/>
              <a:ext cx="4948" cy="508"/>
              <a:chOff x="240" y="1700"/>
              <a:chExt cx="4948" cy="508"/>
            </a:xfrm>
          </p:grpSpPr>
          <p:grpSp>
            <p:nvGrpSpPr>
              <p:cNvPr id="18482" name="Group 23"/>
              <p:cNvGrpSpPr>
                <a:grpSpLocks/>
              </p:cNvGrpSpPr>
              <p:nvPr/>
            </p:nvGrpSpPr>
            <p:grpSpPr bwMode="auto">
              <a:xfrm>
                <a:off x="240" y="1700"/>
                <a:ext cx="875" cy="508"/>
                <a:chOff x="864" y="1808"/>
                <a:chExt cx="875" cy="508"/>
              </a:xfrm>
            </p:grpSpPr>
            <p:grpSp>
              <p:nvGrpSpPr>
                <p:cNvPr id="18484" name="Group 24"/>
                <p:cNvGrpSpPr>
                  <a:grpSpLocks/>
                </p:cNvGrpSpPr>
                <p:nvPr/>
              </p:nvGrpSpPr>
              <p:grpSpPr bwMode="auto">
                <a:xfrm>
                  <a:off x="871" y="1808"/>
                  <a:ext cx="868" cy="508"/>
                  <a:chOff x="4717" y="2804"/>
                  <a:chExt cx="868" cy="508"/>
                </a:xfrm>
              </p:grpSpPr>
              <p:sp>
                <p:nvSpPr>
                  <p:cNvPr id="18486" name="Text Box 25"/>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87" name="Text Box 2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85" name="Line 2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83" name="Text Box 34"/>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72" name="Group 29"/>
            <p:cNvGrpSpPr>
              <a:grpSpLocks/>
            </p:cNvGrpSpPr>
            <p:nvPr/>
          </p:nvGrpSpPr>
          <p:grpSpPr bwMode="auto">
            <a:xfrm>
              <a:off x="3440" y="1728"/>
              <a:ext cx="773" cy="508"/>
              <a:chOff x="864" y="1808"/>
              <a:chExt cx="773" cy="508"/>
            </a:xfrm>
          </p:grpSpPr>
          <p:grpSp>
            <p:nvGrpSpPr>
              <p:cNvPr id="18478" name="Group 30"/>
              <p:cNvGrpSpPr>
                <a:grpSpLocks/>
              </p:cNvGrpSpPr>
              <p:nvPr/>
            </p:nvGrpSpPr>
            <p:grpSpPr bwMode="auto">
              <a:xfrm>
                <a:off x="959" y="1808"/>
                <a:ext cx="678" cy="508"/>
                <a:chOff x="4805" y="2804"/>
                <a:chExt cx="678" cy="508"/>
              </a:xfrm>
            </p:grpSpPr>
            <p:sp>
              <p:nvSpPr>
                <p:cNvPr id="18480" name="Text Box 31"/>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81" name="Text Box 3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79"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2"/>
            <p:cNvGrpSpPr>
              <a:grpSpLocks/>
            </p:cNvGrpSpPr>
            <p:nvPr/>
          </p:nvGrpSpPr>
          <p:grpSpPr bwMode="auto">
            <a:xfrm>
              <a:off x="2064" y="1728"/>
              <a:ext cx="288" cy="528"/>
              <a:chOff x="2064" y="1728"/>
              <a:chExt cx="288" cy="528"/>
            </a:xfrm>
          </p:grpSpPr>
          <p:grpSp>
            <p:nvGrpSpPr>
              <p:cNvPr id="18474" name="Group 58"/>
              <p:cNvGrpSpPr>
                <a:grpSpLocks/>
              </p:cNvGrpSpPr>
              <p:nvPr/>
            </p:nvGrpSpPr>
            <p:grpSpPr bwMode="auto">
              <a:xfrm>
                <a:off x="2068" y="1728"/>
                <a:ext cx="238" cy="528"/>
                <a:chOff x="1540" y="1200"/>
                <a:chExt cx="238" cy="528"/>
              </a:xfrm>
            </p:grpSpPr>
            <p:sp>
              <p:nvSpPr>
                <p:cNvPr id="18476" name="Text Box 59"/>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77" name="Text Box 60"/>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75" name="Line 61"/>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8113" name="Group 65"/>
          <p:cNvGrpSpPr>
            <a:grpSpLocks/>
          </p:cNvGrpSpPr>
          <p:nvPr/>
        </p:nvGrpSpPr>
        <p:grpSpPr bwMode="auto">
          <a:xfrm>
            <a:off x="533400" y="4343400"/>
            <a:ext cx="7854950" cy="914400"/>
            <a:chOff x="240" y="1680"/>
            <a:chExt cx="4948" cy="576"/>
          </a:xfrm>
        </p:grpSpPr>
        <p:grpSp>
          <p:nvGrpSpPr>
            <p:cNvPr id="18454" name="Group 66"/>
            <p:cNvGrpSpPr>
              <a:grpSpLocks/>
            </p:cNvGrpSpPr>
            <p:nvPr/>
          </p:nvGrpSpPr>
          <p:grpSpPr bwMode="auto">
            <a:xfrm>
              <a:off x="240" y="1680"/>
              <a:ext cx="4948" cy="508"/>
              <a:chOff x="240" y="1700"/>
              <a:chExt cx="4948" cy="508"/>
            </a:xfrm>
          </p:grpSpPr>
          <p:grpSp>
            <p:nvGrpSpPr>
              <p:cNvPr id="18465" name="Group 67"/>
              <p:cNvGrpSpPr>
                <a:grpSpLocks/>
              </p:cNvGrpSpPr>
              <p:nvPr/>
            </p:nvGrpSpPr>
            <p:grpSpPr bwMode="auto">
              <a:xfrm>
                <a:off x="240" y="1700"/>
                <a:ext cx="875" cy="508"/>
                <a:chOff x="864" y="1808"/>
                <a:chExt cx="875" cy="508"/>
              </a:xfrm>
            </p:grpSpPr>
            <p:grpSp>
              <p:nvGrpSpPr>
                <p:cNvPr id="18467" name="Group 68"/>
                <p:cNvGrpSpPr>
                  <a:grpSpLocks/>
                </p:cNvGrpSpPr>
                <p:nvPr/>
              </p:nvGrpSpPr>
              <p:grpSpPr bwMode="auto">
                <a:xfrm>
                  <a:off x="871" y="1808"/>
                  <a:ext cx="868" cy="508"/>
                  <a:chOff x="4717" y="2804"/>
                  <a:chExt cx="868" cy="508"/>
                </a:xfrm>
              </p:grpSpPr>
              <p:sp>
                <p:nvSpPr>
                  <p:cNvPr id="18469" name="Text Box 69"/>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70" name="Text Box 70"/>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68"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6" name="Text Box 72"/>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55" name="Group 73"/>
            <p:cNvGrpSpPr>
              <a:grpSpLocks/>
            </p:cNvGrpSpPr>
            <p:nvPr/>
          </p:nvGrpSpPr>
          <p:grpSpPr bwMode="auto">
            <a:xfrm>
              <a:off x="3440" y="1728"/>
              <a:ext cx="773" cy="508"/>
              <a:chOff x="864" y="1808"/>
              <a:chExt cx="773" cy="508"/>
            </a:xfrm>
          </p:grpSpPr>
          <p:grpSp>
            <p:nvGrpSpPr>
              <p:cNvPr id="18461" name="Group 74"/>
              <p:cNvGrpSpPr>
                <a:grpSpLocks/>
              </p:cNvGrpSpPr>
              <p:nvPr/>
            </p:nvGrpSpPr>
            <p:grpSpPr bwMode="auto">
              <a:xfrm>
                <a:off x="959" y="1808"/>
                <a:ext cx="678" cy="508"/>
                <a:chOff x="4805" y="2804"/>
                <a:chExt cx="678" cy="508"/>
              </a:xfrm>
            </p:grpSpPr>
            <p:sp>
              <p:nvSpPr>
                <p:cNvPr id="18463" name="Text Box 75"/>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64" name="Text Box 76"/>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62" name="Line 7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56" name="Group 78"/>
            <p:cNvGrpSpPr>
              <a:grpSpLocks/>
            </p:cNvGrpSpPr>
            <p:nvPr/>
          </p:nvGrpSpPr>
          <p:grpSpPr bwMode="auto">
            <a:xfrm>
              <a:off x="2064" y="1728"/>
              <a:ext cx="288" cy="528"/>
              <a:chOff x="2064" y="1728"/>
              <a:chExt cx="288" cy="528"/>
            </a:xfrm>
          </p:grpSpPr>
          <p:grpSp>
            <p:nvGrpSpPr>
              <p:cNvPr id="18457" name="Group 79"/>
              <p:cNvGrpSpPr>
                <a:grpSpLocks/>
              </p:cNvGrpSpPr>
              <p:nvPr/>
            </p:nvGrpSpPr>
            <p:grpSpPr bwMode="auto">
              <a:xfrm>
                <a:off x="2068" y="1728"/>
                <a:ext cx="238" cy="528"/>
                <a:chOff x="1540" y="1200"/>
                <a:chExt cx="238" cy="528"/>
              </a:xfrm>
            </p:grpSpPr>
            <p:sp>
              <p:nvSpPr>
                <p:cNvPr id="18459" name="Text Box 80"/>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60" name="Text Box 81"/>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58" name="Line 82"/>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8131" name="Line 83"/>
          <p:cNvSpPr>
            <a:spLocks noChangeShapeType="1"/>
          </p:cNvSpPr>
          <p:nvPr/>
        </p:nvSpPr>
        <p:spPr bwMode="auto">
          <a:xfrm flipV="1">
            <a:off x="838200" y="4876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2" name="Line 84"/>
          <p:cNvSpPr>
            <a:spLocks noChangeShapeType="1"/>
          </p:cNvSpPr>
          <p:nvPr/>
        </p:nvSpPr>
        <p:spPr bwMode="auto">
          <a:xfrm flipV="1">
            <a:off x="19812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3" name="Line 85"/>
          <p:cNvSpPr>
            <a:spLocks noChangeShapeType="1"/>
          </p:cNvSpPr>
          <p:nvPr/>
        </p:nvSpPr>
        <p:spPr bwMode="auto">
          <a:xfrm flipV="1">
            <a:off x="3352800" y="4953000"/>
            <a:ext cx="533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4" name="Line 86"/>
          <p:cNvSpPr>
            <a:spLocks noChangeShapeType="1"/>
          </p:cNvSpPr>
          <p:nvPr/>
        </p:nvSpPr>
        <p:spPr bwMode="auto">
          <a:xfrm flipV="1">
            <a:off x="3810000" y="47244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5" name="Line 87"/>
          <p:cNvSpPr>
            <a:spLocks noChangeShapeType="1"/>
          </p:cNvSpPr>
          <p:nvPr/>
        </p:nvSpPr>
        <p:spPr bwMode="auto">
          <a:xfrm flipV="1">
            <a:off x="5791200" y="49530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6" name="Line 88"/>
          <p:cNvSpPr>
            <a:spLocks noChangeShapeType="1"/>
          </p:cNvSpPr>
          <p:nvPr/>
        </p:nvSpPr>
        <p:spPr bwMode="auto">
          <a:xfrm flipV="1">
            <a:off x="71628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8055"/>
                                        </p:tgtEl>
                                        <p:attrNameLst>
                                          <p:attrName>style.visibility</p:attrName>
                                        </p:attrNameLst>
                                      </p:cBhvr>
                                      <p:to>
                                        <p:strVal val="visible"/>
                                      </p:to>
                                    </p:set>
                                    <p:animEffect transition="in" filter="strips(downLeft)">
                                      <p:cBhvr>
                                        <p:cTn id="7" dur="500"/>
                                        <p:tgtEl>
                                          <p:spTgt spid="258055"/>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8112"/>
                                        </p:tgtEl>
                                        <p:attrNameLst>
                                          <p:attrName>style.visibility</p:attrName>
                                        </p:attrNameLst>
                                      </p:cBhvr>
                                      <p:to>
                                        <p:strVal val="visible"/>
                                      </p:to>
                                    </p:set>
                                    <p:animEffect transition="in" filter="blinds(horizontal)">
                                      <p:cBhvr>
                                        <p:cTn id="11" dur="500"/>
                                        <p:tgtEl>
                                          <p:spTgt spid="258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8054"/>
                                        </p:tgtEl>
                                        <p:attrNameLst>
                                          <p:attrName>style.visibility</p:attrName>
                                        </p:attrNameLst>
                                      </p:cBhvr>
                                      <p:to>
                                        <p:strVal val="visible"/>
                                      </p:to>
                                    </p:set>
                                    <p:animEffect transition="in" filter="strips(downLeft)">
                                      <p:cBhvr>
                                        <p:cTn id="16" dur="500"/>
                                        <p:tgtEl>
                                          <p:spTgt spid="258054"/>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58113"/>
                                        </p:tgtEl>
                                        <p:attrNameLst>
                                          <p:attrName>style.visibility</p:attrName>
                                        </p:attrNameLst>
                                      </p:cBhvr>
                                      <p:to>
                                        <p:strVal val="visible"/>
                                      </p:to>
                                    </p:set>
                                    <p:animEffect transition="in" filter="blinds(horizontal)">
                                      <p:cBhvr>
                                        <p:cTn id="20" dur="500"/>
                                        <p:tgtEl>
                                          <p:spTgt spid="25811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58131"/>
                                        </p:tgtEl>
                                        <p:attrNameLst>
                                          <p:attrName>style.visibility</p:attrName>
                                        </p:attrNameLst>
                                      </p:cBhvr>
                                      <p:to>
                                        <p:strVal val="visible"/>
                                      </p:to>
                                    </p:set>
                                    <p:animEffect transition="in" filter="dissolve">
                                      <p:cBhvr>
                                        <p:cTn id="24" dur="500"/>
                                        <p:tgtEl>
                                          <p:spTgt spid="258131"/>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58132"/>
                                        </p:tgtEl>
                                        <p:attrNameLst>
                                          <p:attrName>style.visibility</p:attrName>
                                        </p:attrNameLst>
                                      </p:cBhvr>
                                      <p:to>
                                        <p:strVal val="visible"/>
                                      </p:to>
                                    </p:set>
                                    <p:animEffect transition="in" filter="dissolve">
                                      <p:cBhvr>
                                        <p:cTn id="28" dur="500"/>
                                        <p:tgtEl>
                                          <p:spTgt spid="258132"/>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58133"/>
                                        </p:tgtEl>
                                        <p:attrNameLst>
                                          <p:attrName>style.visibility</p:attrName>
                                        </p:attrNameLst>
                                      </p:cBhvr>
                                      <p:to>
                                        <p:strVal val="visible"/>
                                      </p:to>
                                    </p:set>
                                    <p:animEffect transition="in" filter="dissolve">
                                      <p:cBhvr>
                                        <p:cTn id="32" dur="500"/>
                                        <p:tgtEl>
                                          <p:spTgt spid="258133"/>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58134"/>
                                        </p:tgtEl>
                                        <p:attrNameLst>
                                          <p:attrName>style.visibility</p:attrName>
                                        </p:attrNameLst>
                                      </p:cBhvr>
                                      <p:to>
                                        <p:strVal val="visible"/>
                                      </p:to>
                                    </p:set>
                                    <p:animEffect transition="in" filter="dissolve">
                                      <p:cBhvr>
                                        <p:cTn id="36" dur="500"/>
                                        <p:tgtEl>
                                          <p:spTgt spid="258134"/>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58135"/>
                                        </p:tgtEl>
                                        <p:attrNameLst>
                                          <p:attrName>style.visibility</p:attrName>
                                        </p:attrNameLst>
                                      </p:cBhvr>
                                      <p:to>
                                        <p:strVal val="visible"/>
                                      </p:to>
                                    </p:set>
                                    <p:animEffect transition="in" filter="dissolve">
                                      <p:cBhvr>
                                        <p:cTn id="40" dur="500"/>
                                        <p:tgtEl>
                                          <p:spTgt spid="258135"/>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58136"/>
                                        </p:tgtEl>
                                        <p:attrNameLst>
                                          <p:attrName>style.visibility</p:attrName>
                                        </p:attrNameLst>
                                      </p:cBhvr>
                                      <p:to>
                                        <p:strVal val="visible"/>
                                      </p:to>
                                    </p:set>
                                    <p:animEffect transition="in" filter="dissolve">
                                      <p:cBhvr>
                                        <p:cTn id="44" dur="500"/>
                                        <p:tgtEl>
                                          <p:spTgt spid="2581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58056"/>
                                        </p:tgtEl>
                                        <p:attrNameLst>
                                          <p:attrName>style.visibility</p:attrName>
                                        </p:attrNameLst>
                                      </p:cBhvr>
                                      <p:to>
                                        <p:strVal val="visible"/>
                                      </p:to>
                                    </p:set>
                                    <p:animEffect transition="in" filter="strips(downLeft)">
                                      <p:cBhvr>
                                        <p:cTn id="49" dur="500"/>
                                        <p:tgtEl>
                                          <p:spTgt spid="258056"/>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58096"/>
                                        </p:tgtEl>
                                        <p:attrNameLst>
                                          <p:attrName>style.visibility</p:attrName>
                                        </p:attrNameLst>
                                      </p:cBhvr>
                                      <p:to>
                                        <p:strVal val="visible"/>
                                      </p:to>
                                    </p:set>
                                    <p:anim calcmode="lin" valueType="num">
                                      <p:cBhvr>
                                        <p:cTn id="53" dur="500" fill="hold"/>
                                        <p:tgtEl>
                                          <p:spTgt spid="258096"/>
                                        </p:tgtEl>
                                        <p:attrNameLst>
                                          <p:attrName>ppt_w</p:attrName>
                                        </p:attrNameLst>
                                      </p:cBhvr>
                                      <p:tavLst>
                                        <p:tav tm="0">
                                          <p:val>
                                            <p:fltVal val="0"/>
                                          </p:val>
                                        </p:tav>
                                        <p:tav tm="100000">
                                          <p:val>
                                            <p:strVal val="#ppt_w"/>
                                          </p:val>
                                        </p:tav>
                                      </p:tavLst>
                                    </p:anim>
                                    <p:anim calcmode="lin" valueType="num">
                                      <p:cBhvr>
                                        <p:cTn id="54" dur="500" fill="hold"/>
                                        <p:tgtEl>
                                          <p:spTgt spid="25809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58098"/>
                                        </p:tgtEl>
                                        <p:attrNameLst>
                                          <p:attrName>style.visibility</p:attrName>
                                        </p:attrNameLst>
                                      </p:cBhvr>
                                      <p:to>
                                        <p:strVal val="visible"/>
                                      </p:to>
                                    </p:set>
                                    <p:animEffect transition="in" filter="strips(downLeft)">
                                      <p:cBhvr>
                                        <p:cTn id="59" dur="500"/>
                                        <p:tgtEl>
                                          <p:spTgt spid="258098"/>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58097"/>
                                        </p:tgtEl>
                                        <p:attrNameLst>
                                          <p:attrName>style.visibility</p:attrName>
                                        </p:attrNameLst>
                                      </p:cBhvr>
                                      <p:to>
                                        <p:strVal val="visible"/>
                                      </p:to>
                                    </p:set>
                                    <p:animEffect transition="in" filter="diamond(in)">
                                      <p:cBhvr>
                                        <p:cTn id="63" dur="500"/>
                                        <p:tgtEl>
                                          <p:spTgt spid="258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4" grpId="0"/>
      <p:bldP spid="258055" grpId="0"/>
      <p:bldP spid="258056" grpId="0"/>
      <p:bldP spid="258096" grpId="0"/>
      <p:bldP spid="258097" grpId="0"/>
      <p:bldP spid="258098" grpId="0"/>
      <p:bldP spid="258131" grpId="0" animBg="1"/>
      <p:bldP spid="258132" grpId="0" animBg="1"/>
      <p:bldP spid="258133" grpId="0" animBg="1"/>
      <p:bldP spid="258134" grpId="0" animBg="1"/>
      <p:bldP spid="258135" grpId="0" animBg="1"/>
      <p:bldP spid="2581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911225" y="17526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4</a:t>
            </a:r>
            <a:r>
              <a:rPr lang="en-US" altLang="en-US" i="1"/>
              <a:t>x </a:t>
            </a:r>
            <a:r>
              <a:rPr lang="en-US" altLang="en-US"/>
              <a:t>– 32 = 0</a:t>
            </a:r>
          </a:p>
        </p:txBody>
      </p:sp>
      <p:sp>
        <p:nvSpPr>
          <p:cNvPr id="261125" name="Text Box 5"/>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1126" name="Text Box 6"/>
          <p:cNvSpPr txBox="1">
            <a:spLocks noChangeArrowheads="1"/>
          </p:cNvSpPr>
          <p:nvPr/>
        </p:nvSpPr>
        <p:spPr bwMode="auto">
          <a:xfrm>
            <a:off x="609600" y="23622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8)(</a:t>
            </a:r>
            <a:r>
              <a:rPr lang="en-US" altLang="en-US" i="1"/>
              <a:t>x </a:t>
            </a:r>
            <a:r>
              <a:rPr lang="en-US" altLang="en-US"/>
              <a:t>+ 4) = 0</a:t>
            </a:r>
          </a:p>
        </p:txBody>
      </p:sp>
      <p:sp>
        <p:nvSpPr>
          <p:cNvPr id="261127" name="Text Box 7"/>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1128" name="Text Box 8"/>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 0 or </a:t>
            </a:r>
            <a:r>
              <a:rPr lang="en-US" altLang="en-US" i="1"/>
              <a:t>x </a:t>
            </a:r>
            <a:r>
              <a:rPr lang="en-US" altLang="en-US"/>
              <a:t>+ 4 = 0</a:t>
            </a:r>
          </a:p>
        </p:txBody>
      </p:sp>
      <p:sp>
        <p:nvSpPr>
          <p:cNvPr id="261129" name="Text Box 9"/>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1130" name="Text Box 10"/>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or </a:t>
            </a:r>
            <a:r>
              <a:rPr lang="en-US" altLang="en-US" i="1"/>
              <a:t>x </a:t>
            </a:r>
            <a:r>
              <a:rPr lang="en-US" altLang="en-US"/>
              <a:t>= –4</a:t>
            </a:r>
          </a:p>
        </p:txBody>
      </p:sp>
      <p:sp>
        <p:nvSpPr>
          <p:cNvPr id="261131" name="Text Box 11"/>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19466" name="Text Box 1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
        <p:nvSpPr>
          <p:cNvPr id="261133" name="Text Box 13"/>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8 us extraneous because it makes the denominator of the original equation equal to 0. The only solution is </a:t>
            </a:r>
            <a:r>
              <a:rPr lang="en-US" altLang="en-US" i="1"/>
              <a:t>x</a:t>
            </a:r>
            <a:r>
              <a:rPr lang="en-US" altLang="en-US"/>
              <a:t>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strips(downLeft)">
                                      <p:cBhvr>
                                        <p:cTn id="7" dur="500"/>
                                        <p:tgtEl>
                                          <p:spTgt spid="26112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1124"/>
                                        </p:tgtEl>
                                        <p:attrNameLst>
                                          <p:attrName>style.visibility</p:attrName>
                                        </p:attrNameLst>
                                      </p:cBhvr>
                                      <p:to>
                                        <p:strVal val="visible"/>
                                      </p:to>
                                    </p:set>
                                    <p:animEffect transition="in" filter="checkerboard(across)">
                                      <p:cBhvr>
                                        <p:cTn id="11" dur="500"/>
                                        <p:tgtEl>
                                          <p:spTgt spid="261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1127"/>
                                        </p:tgtEl>
                                        <p:attrNameLst>
                                          <p:attrName>style.visibility</p:attrName>
                                        </p:attrNameLst>
                                      </p:cBhvr>
                                      <p:to>
                                        <p:strVal val="visible"/>
                                      </p:to>
                                    </p:set>
                                    <p:animEffect transition="in" filter="strips(downLeft)">
                                      <p:cBhvr>
                                        <p:cTn id="16" dur="500"/>
                                        <p:tgtEl>
                                          <p:spTgt spid="26112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61126"/>
                                        </p:tgtEl>
                                        <p:attrNameLst>
                                          <p:attrName>style.visibility</p:attrName>
                                        </p:attrNameLst>
                                      </p:cBhvr>
                                      <p:to>
                                        <p:strVal val="visible"/>
                                      </p:to>
                                    </p:set>
                                    <p:animEffect transition="in" filter="checkerboard(across)">
                                      <p:cBhvr>
                                        <p:cTn id="20" dur="500"/>
                                        <p:tgtEl>
                                          <p:spTgt spid="261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1129"/>
                                        </p:tgtEl>
                                        <p:attrNameLst>
                                          <p:attrName>style.visibility</p:attrName>
                                        </p:attrNameLst>
                                      </p:cBhvr>
                                      <p:to>
                                        <p:strVal val="visible"/>
                                      </p:to>
                                    </p:set>
                                    <p:animEffect transition="in" filter="strips(downLeft)">
                                      <p:cBhvr>
                                        <p:cTn id="25" dur="500"/>
                                        <p:tgtEl>
                                          <p:spTgt spid="261129"/>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1128"/>
                                        </p:tgtEl>
                                        <p:attrNameLst>
                                          <p:attrName>style.visibility</p:attrName>
                                        </p:attrNameLst>
                                      </p:cBhvr>
                                      <p:to>
                                        <p:strVal val="visible"/>
                                      </p:to>
                                    </p:set>
                                    <p:animEffect transition="in" filter="checkerboard(across)">
                                      <p:cBhvr>
                                        <p:cTn id="29" dur="500"/>
                                        <p:tgtEl>
                                          <p:spTgt spid="2611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1131"/>
                                        </p:tgtEl>
                                        <p:attrNameLst>
                                          <p:attrName>style.visibility</p:attrName>
                                        </p:attrNameLst>
                                      </p:cBhvr>
                                      <p:to>
                                        <p:strVal val="visible"/>
                                      </p:to>
                                    </p:set>
                                    <p:animEffect transition="in" filter="strips(downLeft)">
                                      <p:cBhvr>
                                        <p:cTn id="34" dur="500"/>
                                        <p:tgtEl>
                                          <p:spTgt spid="261131"/>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1130"/>
                                        </p:tgtEl>
                                        <p:attrNameLst>
                                          <p:attrName>style.visibility</p:attrName>
                                        </p:attrNameLst>
                                      </p:cBhvr>
                                      <p:to>
                                        <p:strVal val="visible"/>
                                      </p:to>
                                    </p:set>
                                    <p:animEffect transition="in" filter="checkerboard(across)">
                                      <p:cBhvr>
                                        <p:cTn id="38" dur="500"/>
                                        <p:tgtEl>
                                          <p:spTgt spid="2611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1133"/>
                                        </p:tgtEl>
                                        <p:attrNameLst>
                                          <p:attrName>style.visibility</p:attrName>
                                        </p:attrNameLst>
                                      </p:cBhvr>
                                      <p:to>
                                        <p:strVal val="visible"/>
                                      </p:to>
                                    </p:set>
                                    <p:anim calcmode="lin" valueType="num">
                                      <p:cBhvr>
                                        <p:cTn id="43" dur="500" fill="hold"/>
                                        <p:tgtEl>
                                          <p:spTgt spid="261133"/>
                                        </p:tgtEl>
                                        <p:attrNameLst>
                                          <p:attrName>ppt_w</p:attrName>
                                        </p:attrNameLst>
                                      </p:cBhvr>
                                      <p:tavLst>
                                        <p:tav tm="0">
                                          <p:val>
                                            <p:fltVal val="0"/>
                                          </p:val>
                                        </p:tav>
                                        <p:tav tm="100000">
                                          <p:val>
                                            <p:strVal val="#ppt_w"/>
                                          </p:val>
                                        </p:tav>
                                      </p:tavLst>
                                    </p:anim>
                                    <p:anim calcmode="lin" valueType="num">
                                      <p:cBhvr>
                                        <p:cTn id="44" dur="500" fill="hold"/>
                                        <p:tgtEl>
                                          <p:spTgt spid="261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p:bldP spid="261125" grpId="0"/>
      <p:bldP spid="261126" grpId="0"/>
      <p:bldP spid="261127" grpId="0"/>
      <p:bldP spid="261128" grpId="0"/>
      <p:bldP spid="261129" grpId="0"/>
      <p:bldP spid="261130" grpId="0"/>
      <p:bldP spid="261131" grpId="0"/>
      <p:bldP spid="2611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96" name="Group 52"/>
          <p:cNvGrpSpPr>
            <a:grpSpLocks/>
          </p:cNvGrpSpPr>
          <p:nvPr/>
        </p:nvGrpSpPr>
        <p:grpSpPr bwMode="auto">
          <a:xfrm>
            <a:off x="342900" y="2190750"/>
            <a:ext cx="3743325" cy="806450"/>
            <a:chOff x="216" y="1296"/>
            <a:chExt cx="2358" cy="508"/>
          </a:xfrm>
        </p:grpSpPr>
        <p:grpSp>
          <p:nvGrpSpPr>
            <p:cNvPr id="20512" name="Group 15"/>
            <p:cNvGrpSpPr>
              <a:grpSpLocks/>
            </p:cNvGrpSpPr>
            <p:nvPr/>
          </p:nvGrpSpPr>
          <p:grpSpPr bwMode="auto">
            <a:xfrm>
              <a:off x="216" y="1296"/>
              <a:ext cx="936" cy="508"/>
              <a:chOff x="838" y="1808"/>
              <a:chExt cx="936" cy="508"/>
            </a:xfrm>
          </p:grpSpPr>
          <p:grpSp>
            <p:nvGrpSpPr>
              <p:cNvPr id="20519" name="Group 16"/>
              <p:cNvGrpSpPr>
                <a:grpSpLocks/>
              </p:cNvGrpSpPr>
              <p:nvPr/>
            </p:nvGrpSpPr>
            <p:grpSpPr bwMode="auto">
              <a:xfrm>
                <a:off x="838" y="1808"/>
                <a:ext cx="936" cy="508"/>
                <a:chOff x="4684" y="2804"/>
                <a:chExt cx="936" cy="508"/>
              </a:xfrm>
            </p:grpSpPr>
            <p:sp>
              <p:nvSpPr>
                <p:cNvPr id="20521" name="Text Box 17"/>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22" name="Text Box 18"/>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20"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3" name="Group 20"/>
            <p:cNvGrpSpPr>
              <a:grpSpLocks/>
            </p:cNvGrpSpPr>
            <p:nvPr/>
          </p:nvGrpSpPr>
          <p:grpSpPr bwMode="auto">
            <a:xfrm>
              <a:off x="1801" y="1296"/>
              <a:ext cx="773" cy="508"/>
              <a:chOff x="864" y="1808"/>
              <a:chExt cx="773" cy="508"/>
            </a:xfrm>
          </p:grpSpPr>
          <p:grpSp>
            <p:nvGrpSpPr>
              <p:cNvPr id="20515" name="Group 21"/>
              <p:cNvGrpSpPr>
                <a:grpSpLocks/>
              </p:cNvGrpSpPr>
              <p:nvPr/>
            </p:nvGrpSpPr>
            <p:grpSpPr bwMode="auto">
              <a:xfrm>
                <a:off x="959" y="1808"/>
                <a:ext cx="678" cy="508"/>
                <a:chOff x="4805" y="2804"/>
                <a:chExt cx="678" cy="508"/>
              </a:xfrm>
            </p:grpSpPr>
            <p:sp>
              <p:nvSpPr>
                <p:cNvPr id="20517" name="Text Box 22"/>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18" name="Text Box 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16" name="Line 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4" name="Text Box 25"/>
            <p:cNvSpPr txBox="1">
              <a:spLocks noChangeArrowheads="1"/>
            </p:cNvSpPr>
            <p:nvPr/>
          </p:nvSpPr>
          <p:spPr bwMode="auto">
            <a:xfrm>
              <a:off x="986" y="1392"/>
              <a:ext cx="8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262170" name="Group 26"/>
          <p:cNvGrpSpPr>
            <a:grpSpLocks/>
          </p:cNvGrpSpPr>
          <p:nvPr/>
        </p:nvGrpSpPr>
        <p:grpSpPr bwMode="auto">
          <a:xfrm>
            <a:off x="1984375" y="2190750"/>
            <a:ext cx="457200" cy="838200"/>
            <a:chOff x="1536" y="1200"/>
            <a:chExt cx="288" cy="528"/>
          </a:xfrm>
        </p:grpSpPr>
        <p:grpSp>
          <p:nvGrpSpPr>
            <p:cNvPr id="20508" name="Group 27"/>
            <p:cNvGrpSpPr>
              <a:grpSpLocks/>
            </p:cNvGrpSpPr>
            <p:nvPr/>
          </p:nvGrpSpPr>
          <p:grpSpPr bwMode="auto">
            <a:xfrm>
              <a:off x="1540" y="1200"/>
              <a:ext cx="238" cy="528"/>
              <a:chOff x="1540" y="1200"/>
              <a:chExt cx="238" cy="528"/>
            </a:xfrm>
          </p:grpSpPr>
          <p:sp>
            <p:nvSpPr>
              <p:cNvPr id="20510" name="Text Box 28"/>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511" name="Text Box 29"/>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509" name="Line 30"/>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2197" name="Group 53"/>
          <p:cNvGrpSpPr>
            <a:grpSpLocks/>
          </p:cNvGrpSpPr>
          <p:nvPr/>
        </p:nvGrpSpPr>
        <p:grpSpPr bwMode="auto">
          <a:xfrm>
            <a:off x="4610100" y="2190750"/>
            <a:ext cx="4562475" cy="838200"/>
            <a:chOff x="2904" y="1296"/>
            <a:chExt cx="2874" cy="528"/>
          </a:xfrm>
        </p:grpSpPr>
        <p:grpSp>
          <p:nvGrpSpPr>
            <p:cNvPr id="20492" name="Group 31"/>
            <p:cNvGrpSpPr>
              <a:grpSpLocks/>
            </p:cNvGrpSpPr>
            <p:nvPr/>
          </p:nvGrpSpPr>
          <p:grpSpPr bwMode="auto">
            <a:xfrm>
              <a:off x="2904" y="1296"/>
              <a:ext cx="936" cy="508"/>
              <a:chOff x="838" y="1808"/>
              <a:chExt cx="936" cy="508"/>
            </a:xfrm>
          </p:grpSpPr>
          <p:grpSp>
            <p:nvGrpSpPr>
              <p:cNvPr id="20504" name="Group 32"/>
              <p:cNvGrpSpPr>
                <a:grpSpLocks/>
              </p:cNvGrpSpPr>
              <p:nvPr/>
            </p:nvGrpSpPr>
            <p:grpSpPr bwMode="auto">
              <a:xfrm>
                <a:off x="838" y="1808"/>
                <a:ext cx="936" cy="508"/>
                <a:chOff x="4684" y="2804"/>
                <a:chExt cx="936" cy="508"/>
              </a:xfrm>
            </p:grpSpPr>
            <p:sp>
              <p:nvSpPr>
                <p:cNvPr id="20506" name="Text Box 33"/>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07" name="Text Box 34"/>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05"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3" name="Group 36"/>
            <p:cNvGrpSpPr>
              <a:grpSpLocks/>
            </p:cNvGrpSpPr>
            <p:nvPr/>
          </p:nvGrpSpPr>
          <p:grpSpPr bwMode="auto">
            <a:xfrm>
              <a:off x="4441" y="1296"/>
              <a:ext cx="773" cy="508"/>
              <a:chOff x="864" y="1808"/>
              <a:chExt cx="773" cy="508"/>
            </a:xfrm>
          </p:grpSpPr>
          <p:grpSp>
            <p:nvGrpSpPr>
              <p:cNvPr id="20500" name="Group 37"/>
              <p:cNvGrpSpPr>
                <a:grpSpLocks/>
              </p:cNvGrpSpPr>
              <p:nvPr/>
            </p:nvGrpSpPr>
            <p:grpSpPr bwMode="auto">
              <a:xfrm>
                <a:off x="959" y="1808"/>
                <a:ext cx="678" cy="508"/>
                <a:chOff x="4805" y="2804"/>
                <a:chExt cx="678" cy="508"/>
              </a:xfrm>
            </p:grpSpPr>
            <p:sp>
              <p:nvSpPr>
                <p:cNvPr id="20502" name="Text Box 38"/>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03" name="Text Box 3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01" name="Line 4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94" name="Text Box 41"/>
            <p:cNvSpPr txBox="1">
              <a:spLocks noChangeArrowheads="1"/>
            </p:cNvSpPr>
            <p:nvPr/>
          </p:nvSpPr>
          <p:spPr bwMode="auto">
            <a:xfrm>
              <a:off x="3674" y="1392"/>
              <a:ext cx="2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            = 0. </a:t>
              </a:r>
            </a:p>
          </p:txBody>
        </p:sp>
        <p:grpSp>
          <p:nvGrpSpPr>
            <p:cNvPr id="20495" name="Group 42"/>
            <p:cNvGrpSpPr>
              <a:grpSpLocks/>
            </p:cNvGrpSpPr>
            <p:nvPr/>
          </p:nvGrpSpPr>
          <p:grpSpPr bwMode="auto">
            <a:xfrm>
              <a:off x="3938" y="1296"/>
              <a:ext cx="288" cy="528"/>
              <a:chOff x="1536" y="1200"/>
              <a:chExt cx="288" cy="528"/>
            </a:xfrm>
          </p:grpSpPr>
          <p:grpSp>
            <p:nvGrpSpPr>
              <p:cNvPr id="20496" name="Group 43"/>
              <p:cNvGrpSpPr>
                <a:grpSpLocks/>
              </p:cNvGrpSpPr>
              <p:nvPr/>
            </p:nvGrpSpPr>
            <p:grpSpPr bwMode="auto">
              <a:xfrm>
                <a:off x="1540" y="1200"/>
                <a:ext cx="238" cy="528"/>
                <a:chOff x="1540" y="1200"/>
                <a:chExt cx="238" cy="528"/>
              </a:xfrm>
            </p:grpSpPr>
            <p:sp>
              <p:nvSpPr>
                <p:cNvPr id="20498" name="Text Box 44"/>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499" name="Text Box 45"/>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497" name="Line 4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485" name="Text Box 47"/>
          <p:cNvSpPr txBox="1">
            <a:spLocks noChangeArrowheads="1"/>
          </p:cNvSpPr>
          <p:nvPr/>
        </p:nvSpPr>
        <p:spPr bwMode="auto">
          <a:xfrm>
            <a:off x="457200" y="127635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62192" name="Text Box 48"/>
          <p:cNvSpPr txBox="1">
            <a:spLocks noChangeArrowheads="1"/>
          </p:cNvSpPr>
          <p:nvPr/>
        </p:nvSpPr>
        <p:spPr bwMode="auto">
          <a:xfrm>
            <a:off x="457200" y="1809750"/>
            <a:ext cx="1001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Write</a:t>
            </a:r>
          </a:p>
        </p:txBody>
      </p:sp>
      <p:sp>
        <p:nvSpPr>
          <p:cNvPr id="262193" name="Text Box 49"/>
          <p:cNvSpPr txBox="1">
            <a:spLocks noChangeArrowheads="1"/>
          </p:cNvSpPr>
          <p:nvPr/>
        </p:nvSpPr>
        <p:spPr bwMode="auto">
          <a:xfrm>
            <a:off x="4125913" y="2343150"/>
            <a:ext cx="525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as</a:t>
            </a:r>
          </a:p>
        </p:txBody>
      </p:sp>
      <p:sp>
        <p:nvSpPr>
          <p:cNvPr id="262194" name="Text Box 50"/>
          <p:cNvSpPr txBox="1">
            <a:spLocks noChangeArrowheads="1"/>
          </p:cNvSpPr>
          <p:nvPr/>
        </p:nvSpPr>
        <p:spPr bwMode="auto">
          <a:xfrm>
            <a:off x="517525" y="32131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Graph the left side of the equation as </a:t>
            </a:r>
            <a:r>
              <a:rPr lang="en-US" altLang="en-US" b="1"/>
              <a:t>Y1</a:t>
            </a:r>
            <a:r>
              <a:rPr lang="en-US" altLang="en-US"/>
              <a:t>. Identify the values of </a:t>
            </a:r>
            <a:r>
              <a:rPr lang="en-US" altLang="en-US" i="1"/>
              <a:t>x</a:t>
            </a:r>
            <a:r>
              <a:rPr lang="en-US" altLang="en-US"/>
              <a:t> for which </a:t>
            </a:r>
            <a:r>
              <a:rPr lang="en-US" altLang="en-US" b="1"/>
              <a:t>Y1</a:t>
            </a:r>
            <a:r>
              <a:rPr lang="en-US" altLang="en-US"/>
              <a:t> = 0.</a:t>
            </a:r>
          </a:p>
        </p:txBody>
      </p:sp>
      <p:sp>
        <p:nvSpPr>
          <p:cNvPr id="262195" name="Text Box 51"/>
          <p:cNvSpPr txBox="1">
            <a:spLocks noChangeArrowheads="1"/>
          </p:cNvSpPr>
          <p:nvPr/>
        </p:nvSpPr>
        <p:spPr bwMode="auto">
          <a:xfrm>
            <a:off x="517525" y="48133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graph intersects the </a:t>
            </a:r>
            <a:r>
              <a:rPr lang="en-US" altLang="en-US" i="1"/>
              <a:t>x</a:t>
            </a:r>
            <a:r>
              <a:rPr lang="en-US" altLang="en-US"/>
              <a:t>-axis only when </a:t>
            </a:r>
            <a:r>
              <a:rPr lang="en-US" altLang="en-US" i="1"/>
              <a:t>x</a:t>
            </a:r>
            <a:r>
              <a:rPr lang="en-US" altLang="en-US"/>
              <a:t> = –4. Therefore, </a:t>
            </a:r>
            <a:r>
              <a:rPr lang="en-US" altLang="en-US" i="1"/>
              <a:t>x</a:t>
            </a:r>
            <a:r>
              <a:rPr lang="en-US" altLang="en-US"/>
              <a:t> = –4 is the only solution.</a:t>
            </a:r>
          </a:p>
        </p:txBody>
      </p:sp>
      <p:pic>
        <p:nvPicPr>
          <p:cNvPr id="262198" name="Picture 54" descr="8-5EX2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09950"/>
            <a:ext cx="39624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5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2192"/>
                                        </p:tgtEl>
                                        <p:attrNameLst>
                                          <p:attrName>style.visibility</p:attrName>
                                        </p:attrNameLst>
                                      </p:cBhvr>
                                      <p:to>
                                        <p:strVal val="visible"/>
                                      </p:to>
                                    </p:set>
                                    <p:animEffect transition="in" filter="blinds(horizontal)">
                                      <p:cBhvr>
                                        <p:cTn id="7" dur="500"/>
                                        <p:tgtEl>
                                          <p:spTgt spid="26219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2196"/>
                                        </p:tgtEl>
                                        <p:attrNameLst>
                                          <p:attrName>style.visibility</p:attrName>
                                        </p:attrNameLst>
                                      </p:cBhvr>
                                      <p:to>
                                        <p:strVal val="visible"/>
                                      </p:to>
                                    </p:set>
                                    <p:animEffect transition="in" filter="blinds(horizontal)">
                                      <p:cBhvr>
                                        <p:cTn id="11" dur="500"/>
                                        <p:tgtEl>
                                          <p:spTgt spid="262196"/>
                                        </p:tgtEl>
                                      </p:cBhvr>
                                    </p:animEffect>
                                  </p:childTnLst>
                                </p:cTn>
                              </p:par>
                              <p:par>
                                <p:cTn id="12" presetID="3" presetClass="entr" presetSubtype="10" fill="hold" nodeType="withEffect">
                                  <p:stCondLst>
                                    <p:cond delay="0"/>
                                  </p:stCondLst>
                                  <p:childTnLst>
                                    <p:set>
                                      <p:cBhvr>
                                        <p:cTn id="13" dur="1" fill="hold">
                                          <p:stCondLst>
                                            <p:cond delay="0"/>
                                          </p:stCondLst>
                                        </p:cTn>
                                        <p:tgtEl>
                                          <p:spTgt spid="262170"/>
                                        </p:tgtEl>
                                        <p:attrNameLst>
                                          <p:attrName>style.visibility</p:attrName>
                                        </p:attrNameLst>
                                      </p:cBhvr>
                                      <p:to>
                                        <p:strVal val="visible"/>
                                      </p:to>
                                    </p:set>
                                    <p:animEffect transition="in" filter="blinds(horizontal)">
                                      <p:cBhvr>
                                        <p:cTn id="14" dur="500"/>
                                        <p:tgtEl>
                                          <p:spTgt spid="262170"/>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262193"/>
                                        </p:tgtEl>
                                        <p:attrNameLst>
                                          <p:attrName>style.visibility</p:attrName>
                                        </p:attrNameLst>
                                      </p:cBhvr>
                                      <p:to>
                                        <p:strVal val="visible"/>
                                      </p:to>
                                    </p:set>
                                    <p:animEffect transition="in" filter="blinds(horizontal)">
                                      <p:cBhvr>
                                        <p:cTn id="18" dur="500"/>
                                        <p:tgtEl>
                                          <p:spTgt spid="262193"/>
                                        </p:tgtEl>
                                      </p:cBhvr>
                                    </p:animEffect>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262197"/>
                                        </p:tgtEl>
                                        <p:attrNameLst>
                                          <p:attrName>style.visibility</p:attrName>
                                        </p:attrNameLst>
                                      </p:cBhvr>
                                      <p:to>
                                        <p:strVal val="visible"/>
                                      </p:to>
                                    </p:set>
                                    <p:animEffect transition="in" filter="dissolve">
                                      <p:cBhvr>
                                        <p:cTn id="22" dur="500"/>
                                        <p:tgtEl>
                                          <p:spTgt spid="2621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62194"/>
                                        </p:tgtEl>
                                        <p:attrNameLst>
                                          <p:attrName>style.visibility</p:attrName>
                                        </p:attrNameLst>
                                      </p:cBhvr>
                                      <p:to>
                                        <p:strVal val="visible"/>
                                      </p:to>
                                    </p:set>
                                    <p:anim calcmode="lin" valueType="num">
                                      <p:cBhvr>
                                        <p:cTn id="27" dur="500" fill="hold"/>
                                        <p:tgtEl>
                                          <p:spTgt spid="262194"/>
                                        </p:tgtEl>
                                        <p:attrNameLst>
                                          <p:attrName>ppt_w</p:attrName>
                                        </p:attrNameLst>
                                      </p:cBhvr>
                                      <p:tavLst>
                                        <p:tav tm="0">
                                          <p:val>
                                            <p:fltVal val="0"/>
                                          </p:val>
                                        </p:tav>
                                        <p:tav tm="100000">
                                          <p:val>
                                            <p:strVal val="#ppt_w"/>
                                          </p:val>
                                        </p:tav>
                                      </p:tavLst>
                                    </p:anim>
                                    <p:anim calcmode="lin" valueType="num">
                                      <p:cBhvr>
                                        <p:cTn id="28" dur="500" fill="hold"/>
                                        <p:tgtEl>
                                          <p:spTgt spid="262194"/>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500"/>
                            </p:stCondLst>
                            <p:childTnLst>
                              <p:par>
                                <p:cTn id="30" presetID="23" presetClass="entr" presetSubtype="16" fill="hold" nodeType="afterEffect">
                                  <p:stCondLst>
                                    <p:cond delay="0"/>
                                  </p:stCondLst>
                                  <p:childTnLst>
                                    <p:set>
                                      <p:cBhvr>
                                        <p:cTn id="31" dur="1" fill="hold">
                                          <p:stCondLst>
                                            <p:cond delay="0"/>
                                          </p:stCondLst>
                                        </p:cTn>
                                        <p:tgtEl>
                                          <p:spTgt spid="262198"/>
                                        </p:tgtEl>
                                        <p:attrNameLst>
                                          <p:attrName>style.visibility</p:attrName>
                                        </p:attrNameLst>
                                      </p:cBhvr>
                                      <p:to>
                                        <p:strVal val="visible"/>
                                      </p:to>
                                    </p:set>
                                    <p:anim calcmode="lin" valueType="num">
                                      <p:cBhvr>
                                        <p:cTn id="32" dur="500" fill="hold"/>
                                        <p:tgtEl>
                                          <p:spTgt spid="262198"/>
                                        </p:tgtEl>
                                        <p:attrNameLst>
                                          <p:attrName>ppt_w</p:attrName>
                                        </p:attrNameLst>
                                      </p:cBhvr>
                                      <p:tavLst>
                                        <p:tav tm="0">
                                          <p:val>
                                            <p:fltVal val="0"/>
                                          </p:val>
                                        </p:tav>
                                        <p:tav tm="100000">
                                          <p:val>
                                            <p:strVal val="#ppt_w"/>
                                          </p:val>
                                        </p:tav>
                                      </p:tavLst>
                                    </p:anim>
                                    <p:anim calcmode="lin" valueType="num">
                                      <p:cBhvr>
                                        <p:cTn id="33" dur="500" fill="hold"/>
                                        <p:tgtEl>
                                          <p:spTgt spid="262198"/>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262195"/>
                                        </p:tgtEl>
                                        <p:attrNameLst>
                                          <p:attrName>style.visibility</p:attrName>
                                        </p:attrNameLst>
                                      </p:cBhvr>
                                      <p:to>
                                        <p:strVal val="visible"/>
                                      </p:to>
                                    </p:set>
                                    <p:anim calcmode="lin" valueType="num">
                                      <p:cBhvr>
                                        <p:cTn id="38" dur="500" fill="hold"/>
                                        <p:tgtEl>
                                          <p:spTgt spid="262195"/>
                                        </p:tgtEl>
                                        <p:attrNameLst>
                                          <p:attrName>ppt_w</p:attrName>
                                        </p:attrNameLst>
                                      </p:cBhvr>
                                      <p:tavLst>
                                        <p:tav tm="0">
                                          <p:val>
                                            <p:fltVal val="0"/>
                                          </p:val>
                                        </p:tav>
                                        <p:tav tm="100000">
                                          <p:val>
                                            <p:strVal val="#ppt_w"/>
                                          </p:val>
                                        </p:tav>
                                      </p:tavLst>
                                    </p:anim>
                                    <p:anim calcmode="lin" valueType="num">
                                      <p:cBhvr>
                                        <p:cTn id="39" dur="500" fill="hold"/>
                                        <p:tgtEl>
                                          <p:spTgt spid="2621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92" grpId="0"/>
      <p:bldP spid="262193" grpId="0"/>
      <p:bldP spid="262194" grpId="0"/>
      <p:bldP spid="2621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13" name="Group 145"/>
          <p:cNvGrpSpPr>
            <a:grpSpLocks/>
          </p:cNvGrpSpPr>
          <p:nvPr/>
        </p:nvGrpSpPr>
        <p:grpSpPr bwMode="auto">
          <a:xfrm>
            <a:off x="0" y="3733800"/>
            <a:ext cx="8761413" cy="850900"/>
            <a:chOff x="49" y="1680"/>
            <a:chExt cx="5519" cy="536"/>
          </a:xfrm>
        </p:grpSpPr>
        <p:grpSp>
          <p:nvGrpSpPr>
            <p:cNvPr id="21546" name="Group 146"/>
            <p:cNvGrpSpPr>
              <a:grpSpLocks/>
            </p:cNvGrpSpPr>
            <p:nvPr/>
          </p:nvGrpSpPr>
          <p:grpSpPr bwMode="auto">
            <a:xfrm>
              <a:off x="49" y="1680"/>
              <a:ext cx="1487" cy="508"/>
              <a:chOff x="49" y="1680"/>
              <a:chExt cx="1487" cy="508"/>
            </a:xfrm>
          </p:grpSpPr>
          <p:grpSp>
            <p:nvGrpSpPr>
              <p:cNvPr id="21554" name="Group 147"/>
              <p:cNvGrpSpPr>
                <a:grpSpLocks/>
              </p:cNvGrpSpPr>
              <p:nvPr/>
            </p:nvGrpSpPr>
            <p:grpSpPr bwMode="auto">
              <a:xfrm>
                <a:off x="49" y="1680"/>
                <a:ext cx="1487" cy="508"/>
                <a:chOff x="4401" y="2804"/>
                <a:chExt cx="1487" cy="508"/>
              </a:xfrm>
            </p:grpSpPr>
            <p:sp>
              <p:nvSpPr>
                <p:cNvPr id="21556" name="Text Box 148"/>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57" name="Text Box 149"/>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55" name="Line 150"/>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47" name="Group 151"/>
            <p:cNvGrpSpPr>
              <a:grpSpLocks/>
            </p:cNvGrpSpPr>
            <p:nvPr/>
          </p:nvGrpSpPr>
          <p:grpSpPr bwMode="auto">
            <a:xfrm>
              <a:off x="1465" y="1708"/>
              <a:ext cx="4103" cy="508"/>
              <a:chOff x="1177" y="1708"/>
              <a:chExt cx="4103" cy="508"/>
            </a:xfrm>
          </p:grpSpPr>
          <p:grpSp>
            <p:nvGrpSpPr>
              <p:cNvPr id="21548" name="Group 152"/>
              <p:cNvGrpSpPr>
                <a:grpSpLocks/>
              </p:cNvGrpSpPr>
              <p:nvPr/>
            </p:nvGrpSpPr>
            <p:grpSpPr bwMode="auto">
              <a:xfrm>
                <a:off x="2912" y="1708"/>
                <a:ext cx="773" cy="508"/>
                <a:chOff x="864" y="1808"/>
                <a:chExt cx="773" cy="508"/>
              </a:xfrm>
            </p:grpSpPr>
            <p:grpSp>
              <p:nvGrpSpPr>
                <p:cNvPr id="21550" name="Group 153"/>
                <p:cNvGrpSpPr>
                  <a:grpSpLocks/>
                </p:cNvGrpSpPr>
                <p:nvPr/>
              </p:nvGrpSpPr>
              <p:grpSpPr bwMode="auto">
                <a:xfrm>
                  <a:off x="959" y="1808"/>
                  <a:ext cx="678" cy="508"/>
                  <a:chOff x="4805" y="2804"/>
                  <a:chExt cx="678" cy="508"/>
                </a:xfrm>
              </p:grpSpPr>
              <p:sp>
                <p:nvSpPr>
                  <p:cNvPr id="21552" name="Text Box 154"/>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53" name="Text Box 155"/>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51" name="Line 15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49" name="Text Box 157"/>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21507" name="Text Box 9"/>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2a </a:t>
            </a:r>
            <a:endParaRPr lang="en-US" altLang="en-US" sz="2600">
              <a:solidFill>
                <a:schemeClr val="accent2"/>
              </a:solidFill>
              <a:latin typeface="Arial MT Bl" charset="0"/>
            </a:endParaRPr>
          </a:p>
        </p:txBody>
      </p:sp>
      <p:sp>
        <p:nvSpPr>
          <p:cNvPr id="21508" name="Text Box 91"/>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sp>
        <p:nvSpPr>
          <p:cNvPr id="58460" name="Text Box 92"/>
          <p:cNvSpPr txBox="1">
            <a:spLocks noChangeArrowheads="1"/>
          </p:cNvSpPr>
          <p:nvPr/>
        </p:nvSpPr>
        <p:spPr bwMode="auto">
          <a:xfrm>
            <a:off x="3810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4 is extraneous because it makes the denominators of the original equation equal to 0. Therefore, the equation has no solution.</a:t>
            </a:r>
          </a:p>
        </p:txBody>
      </p:sp>
      <p:sp>
        <p:nvSpPr>
          <p:cNvPr id="58461" name="Text Box 93"/>
          <p:cNvSpPr txBox="1">
            <a:spLocks noChangeArrowheads="1"/>
          </p:cNvSpPr>
          <p:nvPr/>
        </p:nvSpPr>
        <p:spPr bwMode="auto">
          <a:xfrm>
            <a:off x="914400" y="3429000"/>
            <a:ext cx="4267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58462" name="Text Box 94"/>
          <p:cNvSpPr txBox="1">
            <a:spLocks noChangeArrowheads="1"/>
          </p:cNvSpPr>
          <p:nvPr/>
        </p:nvSpPr>
        <p:spPr bwMode="auto">
          <a:xfrm>
            <a:off x="914400" y="2057400"/>
            <a:ext cx="7620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4)(x +4)</a:t>
            </a:r>
            <a:r>
              <a:rPr lang="en-US" altLang="en-US" i="1">
                <a:solidFill>
                  <a:srgbClr val="3333FF"/>
                </a:solidFill>
                <a:latin typeface="Arial" charset="0"/>
              </a:rPr>
              <a:t>.</a:t>
            </a:r>
          </a:p>
        </p:txBody>
      </p:sp>
      <p:sp>
        <p:nvSpPr>
          <p:cNvPr id="58463" name="Text Box 95"/>
          <p:cNvSpPr txBox="1">
            <a:spLocks noChangeArrowheads="1"/>
          </p:cNvSpPr>
          <p:nvPr/>
        </p:nvSpPr>
        <p:spPr bwMode="auto">
          <a:xfrm>
            <a:off x="5257800" y="4572000"/>
            <a:ext cx="3886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±4.</a:t>
            </a:r>
          </a:p>
        </p:txBody>
      </p:sp>
      <p:grpSp>
        <p:nvGrpSpPr>
          <p:cNvPr id="21513" name="Group 97"/>
          <p:cNvGrpSpPr>
            <a:grpSpLocks/>
          </p:cNvGrpSpPr>
          <p:nvPr/>
        </p:nvGrpSpPr>
        <p:grpSpPr bwMode="auto">
          <a:xfrm>
            <a:off x="3657600" y="1219200"/>
            <a:ext cx="1393825" cy="806450"/>
            <a:chOff x="860" y="1808"/>
            <a:chExt cx="878" cy="508"/>
          </a:xfrm>
        </p:grpSpPr>
        <p:grpSp>
          <p:nvGrpSpPr>
            <p:cNvPr id="21542" name="Group 98"/>
            <p:cNvGrpSpPr>
              <a:grpSpLocks/>
            </p:cNvGrpSpPr>
            <p:nvPr/>
          </p:nvGrpSpPr>
          <p:grpSpPr bwMode="auto">
            <a:xfrm>
              <a:off x="860" y="1808"/>
              <a:ext cx="878" cy="508"/>
              <a:chOff x="4706" y="2804"/>
              <a:chExt cx="878" cy="508"/>
            </a:xfrm>
          </p:grpSpPr>
          <p:sp>
            <p:nvSpPr>
              <p:cNvPr id="21544" name="Text Box 99"/>
              <p:cNvSpPr txBox="1">
                <a:spLocks noChangeArrowheads="1"/>
              </p:cNvSpPr>
              <p:nvPr/>
            </p:nvSpPr>
            <p:spPr bwMode="auto">
              <a:xfrm>
                <a:off x="4858"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16</a:t>
                </a:r>
                <a:r>
                  <a:rPr lang="en-US" altLang="en-US" b="1" i="1"/>
                  <a:t> </a:t>
                </a:r>
                <a:r>
                  <a:rPr lang="en-US" altLang="en-US" b="1"/>
                  <a:t> </a:t>
                </a:r>
              </a:p>
            </p:txBody>
          </p:sp>
          <p:sp>
            <p:nvSpPr>
              <p:cNvPr id="21545" name="Text Box 100"/>
              <p:cNvSpPr txBox="1">
                <a:spLocks noChangeArrowheads="1"/>
              </p:cNvSpPr>
              <p:nvPr/>
            </p:nvSpPr>
            <p:spPr bwMode="auto">
              <a:xfrm>
                <a:off x="4706" y="3024"/>
                <a:ext cx="8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baseline="30000"/>
                  <a:t>2</a:t>
                </a:r>
                <a:r>
                  <a:rPr lang="en-US" altLang="en-US" b="1"/>
                  <a:t> – 16</a:t>
                </a:r>
              </a:p>
            </p:txBody>
          </p:sp>
        </p:grpSp>
        <p:sp>
          <p:nvSpPr>
            <p:cNvPr id="21543" name="Line 10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4" name="Group 102"/>
          <p:cNvGrpSpPr>
            <a:grpSpLocks/>
          </p:cNvGrpSpPr>
          <p:nvPr/>
        </p:nvGrpSpPr>
        <p:grpSpPr bwMode="auto">
          <a:xfrm>
            <a:off x="5370513" y="1219200"/>
            <a:ext cx="1258887" cy="806450"/>
            <a:chOff x="864" y="1808"/>
            <a:chExt cx="793" cy="508"/>
          </a:xfrm>
        </p:grpSpPr>
        <p:grpSp>
          <p:nvGrpSpPr>
            <p:cNvPr id="21538" name="Group 103"/>
            <p:cNvGrpSpPr>
              <a:grpSpLocks/>
            </p:cNvGrpSpPr>
            <p:nvPr/>
          </p:nvGrpSpPr>
          <p:grpSpPr bwMode="auto">
            <a:xfrm>
              <a:off x="939" y="1808"/>
              <a:ext cx="718" cy="508"/>
              <a:chOff x="4785" y="2804"/>
              <a:chExt cx="718" cy="508"/>
            </a:xfrm>
          </p:grpSpPr>
          <p:sp>
            <p:nvSpPr>
              <p:cNvPr id="21540" name="Text Box 104"/>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 </a:t>
                </a:r>
                <a:r>
                  <a:rPr lang="en-US" altLang="en-US" b="1"/>
                  <a:t> </a:t>
                </a:r>
              </a:p>
            </p:txBody>
          </p:sp>
          <p:sp>
            <p:nvSpPr>
              <p:cNvPr id="21541" name="Text Box 105"/>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4</a:t>
                </a:r>
                <a:r>
                  <a:rPr lang="en-US" altLang="en-US"/>
                  <a:t> </a:t>
                </a:r>
              </a:p>
            </p:txBody>
          </p:sp>
        </p:grpSp>
        <p:sp>
          <p:nvSpPr>
            <p:cNvPr id="21539" name="Line 10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15" name="Text Box 107"/>
          <p:cNvSpPr txBox="1">
            <a:spLocks noChangeArrowheads="1"/>
          </p:cNvSpPr>
          <p:nvPr/>
        </p:nvSpPr>
        <p:spPr bwMode="auto">
          <a:xfrm>
            <a:off x="4845050" y="1371600"/>
            <a:ext cx="55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58512" name="Group 144"/>
          <p:cNvGrpSpPr>
            <a:grpSpLocks/>
          </p:cNvGrpSpPr>
          <p:nvPr/>
        </p:nvGrpSpPr>
        <p:grpSpPr bwMode="auto">
          <a:xfrm>
            <a:off x="0" y="2514600"/>
            <a:ext cx="8761413" cy="850900"/>
            <a:chOff x="49" y="1680"/>
            <a:chExt cx="5519" cy="536"/>
          </a:xfrm>
        </p:grpSpPr>
        <p:grpSp>
          <p:nvGrpSpPr>
            <p:cNvPr id="21526" name="Group 143"/>
            <p:cNvGrpSpPr>
              <a:grpSpLocks/>
            </p:cNvGrpSpPr>
            <p:nvPr/>
          </p:nvGrpSpPr>
          <p:grpSpPr bwMode="auto">
            <a:xfrm>
              <a:off x="49" y="1680"/>
              <a:ext cx="1487" cy="508"/>
              <a:chOff x="49" y="1680"/>
              <a:chExt cx="1487" cy="508"/>
            </a:xfrm>
          </p:grpSpPr>
          <p:grpSp>
            <p:nvGrpSpPr>
              <p:cNvPr id="21534" name="Group 111"/>
              <p:cNvGrpSpPr>
                <a:grpSpLocks/>
              </p:cNvGrpSpPr>
              <p:nvPr/>
            </p:nvGrpSpPr>
            <p:grpSpPr bwMode="auto">
              <a:xfrm>
                <a:off x="49" y="1680"/>
                <a:ext cx="1487" cy="508"/>
                <a:chOff x="4401" y="2804"/>
                <a:chExt cx="1487" cy="508"/>
              </a:xfrm>
            </p:grpSpPr>
            <p:sp>
              <p:nvSpPr>
                <p:cNvPr id="21536" name="Text Box 112"/>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37" name="Text Box 113"/>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35" name="Line 114"/>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7" name="Group 142"/>
            <p:cNvGrpSpPr>
              <a:grpSpLocks/>
            </p:cNvGrpSpPr>
            <p:nvPr/>
          </p:nvGrpSpPr>
          <p:grpSpPr bwMode="auto">
            <a:xfrm>
              <a:off x="1465" y="1708"/>
              <a:ext cx="4103" cy="508"/>
              <a:chOff x="1177" y="1708"/>
              <a:chExt cx="4103" cy="508"/>
            </a:xfrm>
          </p:grpSpPr>
          <p:grpSp>
            <p:nvGrpSpPr>
              <p:cNvPr id="21528" name="Group 116"/>
              <p:cNvGrpSpPr>
                <a:grpSpLocks/>
              </p:cNvGrpSpPr>
              <p:nvPr/>
            </p:nvGrpSpPr>
            <p:grpSpPr bwMode="auto">
              <a:xfrm>
                <a:off x="2912" y="1708"/>
                <a:ext cx="773" cy="508"/>
                <a:chOff x="864" y="1808"/>
                <a:chExt cx="773" cy="508"/>
              </a:xfrm>
            </p:grpSpPr>
            <p:grpSp>
              <p:nvGrpSpPr>
                <p:cNvPr id="21530" name="Group 117"/>
                <p:cNvGrpSpPr>
                  <a:grpSpLocks/>
                </p:cNvGrpSpPr>
                <p:nvPr/>
              </p:nvGrpSpPr>
              <p:grpSpPr bwMode="auto">
                <a:xfrm>
                  <a:off x="959" y="1808"/>
                  <a:ext cx="678" cy="508"/>
                  <a:chOff x="4805" y="2804"/>
                  <a:chExt cx="678" cy="508"/>
                </a:xfrm>
              </p:grpSpPr>
              <p:sp>
                <p:nvSpPr>
                  <p:cNvPr id="21532" name="Text Box 1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33" name="Text Box 11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31" name="Line 1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29" name="Text Box 121"/>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58503" name="Line 135"/>
          <p:cNvSpPr>
            <a:spLocks noChangeShapeType="1"/>
          </p:cNvSpPr>
          <p:nvPr/>
        </p:nvSpPr>
        <p:spPr bwMode="auto">
          <a:xfrm flipV="1">
            <a:off x="2286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4" name="Line 136"/>
          <p:cNvSpPr>
            <a:spLocks noChangeShapeType="1"/>
          </p:cNvSpPr>
          <p:nvPr/>
        </p:nvSpPr>
        <p:spPr bwMode="auto">
          <a:xfrm flipV="1">
            <a:off x="129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5" name="Line 137"/>
          <p:cNvSpPr>
            <a:spLocks noChangeShapeType="1"/>
          </p:cNvSpPr>
          <p:nvPr/>
        </p:nvSpPr>
        <p:spPr bwMode="auto">
          <a:xfrm flipV="1">
            <a:off x="63246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7" name="Text Box 139"/>
          <p:cNvSpPr txBox="1">
            <a:spLocks noChangeArrowheads="1"/>
          </p:cNvSpPr>
          <p:nvPr/>
        </p:nvSpPr>
        <p:spPr bwMode="auto">
          <a:xfrm>
            <a:off x="2209800" y="4572000"/>
            <a:ext cx="207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16 = 2</a:t>
            </a:r>
            <a:r>
              <a:rPr lang="en-US" altLang="en-US" i="1"/>
              <a:t>x</a:t>
            </a:r>
            <a:r>
              <a:rPr lang="en-US" altLang="en-US"/>
              <a:t> + 8</a:t>
            </a:r>
          </a:p>
        </p:txBody>
      </p:sp>
      <p:sp>
        <p:nvSpPr>
          <p:cNvPr id="58508" name="Text Box 140"/>
          <p:cNvSpPr txBox="1">
            <a:spLocks noChangeArrowheads="1"/>
          </p:cNvSpPr>
          <p:nvPr/>
        </p:nvSpPr>
        <p:spPr bwMode="auto">
          <a:xfrm>
            <a:off x="2297113" y="50292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4</a:t>
            </a:r>
          </a:p>
        </p:txBody>
      </p:sp>
      <p:sp>
        <p:nvSpPr>
          <p:cNvPr id="58509" name="Text Box 141"/>
          <p:cNvSpPr txBox="1">
            <a:spLocks noChangeArrowheads="1"/>
          </p:cNvSpPr>
          <p:nvPr/>
        </p:nvSpPr>
        <p:spPr bwMode="auto">
          <a:xfrm>
            <a:off x="5257800" y="50292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
        <p:nvSpPr>
          <p:cNvPr id="58526" name="Line 158"/>
          <p:cNvSpPr>
            <a:spLocks noChangeShapeType="1"/>
          </p:cNvSpPr>
          <p:nvPr/>
        </p:nvSpPr>
        <p:spPr bwMode="auto">
          <a:xfrm flipV="1">
            <a:off x="510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7" name="Line 159"/>
          <p:cNvSpPr>
            <a:spLocks noChangeShapeType="1"/>
          </p:cNvSpPr>
          <p:nvPr/>
        </p:nvSpPr>
        <p:spPr bwMode="auto">
          <a:xfrm flipV="1">
            <a:off x="3505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8" name="Line 160"/>
          <p:cNvSpPr>
            <a:spLocks noChangeShapeType="1"/>
          </p:cNvSpPr>
          <p:nvPr/>
        </p:nvSpPr>
        <p:spPr bwMode="auto">
          <a:xfrm flipV="1">
            <a:off x="2362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8462"/>
                                        </p:tgtEl>
                                        <p:attrNameLst>
                                          <p:attrName>style.visibility</p:attrName>
                                        </p:attrNameLst>
                                      </p:cBhvr>
                                      <p:to>
                                        <p:strVal val="visible"/>
                                      </p:to>
                                    </p:set>
                                    <p:animEffect transition="in" filter="strips(downLeft)">
                                      <p:cBhvr>
                                        <p:cTn id="7" dur="500"/>
                                        <p:tgtEl>
                                          <p:spTgt spid="5846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8512"/>
                                        </p:tgtEl>
                                        <p:attrNameLst>
                                          <p:attrName>style.visibility</p:attrName>
                                        </p:attrNameLst>
                                      </p:cBhvr>
                                      <p:to>
                                        <p:strVal val="visible"/>
                                      </p:to>
                                    </p:set>
                                    <p:animEffect transition="in" filter="checkerboard(across)">
                                      <p:cBhvr>
                                        <p:cTn id="11" dur="500"/>
                                        <p:tgtEl>
                                          <p:spTgt spid="585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8461"/>
                                        </p:tgtEl>
                                        <p:attrNameLst>
                                          <p:attrName>style.visibility</p:attrName>
                                        </p:attrNameLst>
                                      </p:cBhvr>
                                      <p:to>
                                        <p:strVal val="visible"/>
                                      </p:to>
                                    </p:set>
                                    <p:animEffect transition="in" filter="strips(downLeft)">
                                      <p:cBhvr>
                                        <p:cTn id="16" dur="500"/>
                                        <p:tgtEl>
                                          <p:spTgt spid="58461"/>
                                        </p:tgtEl>
                                      </p:cBhvr>
                                    </p:animEffect>
                                  </p:childTnLst>
                                </p:cTn>
                              </p:par>
                            </p:childTnLst>
                          </p:cTn>
                        </p:par>
                        <p:par>
                          <p:cTn id="17" fill="hold" nodeType="afterGroup">
                            <p:stCondLst>
                              <p:cond delay="500"/>
                            </p:stCondLst>
                            <p:childTnLst>
                              <p:par>
                                <p:cTn id="18" presetID="29" presetClass="entr" presetSubtype="0" fill="hold" nodeType="afterEffect">
                                  <p:stCondLst>
                                    <p:cond delay="0"/>
                                  </p:stCondLst>
                                  <p:childTnLst>
                                    <p:set>
                                      <p:cBhvr>
                                        <p:cTn id="19" dur="1" fill="hold">
                                          <p:stCondLst>
                                            <p:cond delay="0"/>
                                          </p:stCondLst>
                                        </p:cTn>
                                        <p:tgtEl>
                                          <p:spTgt spid="58513"/>
                                        </p:tgtEl>
                                        <p:attrNameLst>
                                          <p:attrName>style.visibility</p:attrName>
                                        </p:attrNameLst>
                                      </p:cBhvr>
                                      <p:to>
                                        <p:strVal val="visible"/>
                                      </p:to>
                                    </p:set>
                                    <p:anim calcmode="lin" valueType="num">
                                      <p:cBhvr>
                                        <p:cTn id="20" dur="1000" fill="hold"/>
                                        <p:tgtEl>
                                          <p:spTgt spid="58513"/>
                                        </p:tgtEl>
                                        <p:attrNameLst>
                                          <p:attrName>ppt_x</p:attrName>
                                        </p:attrNameLst>
                                      </p:cBhvr>
                                      <p:tavLst>
                                        <p:tav tm="0">
                                          <p:val>
                                            <p:strVal val="#ppt_x-.2"/>
                                          </p:val>
                                        </p:tav>
                                        <p:tav tm="100000">
                                          <p:val>
                                            <p:strVal val="#ppt_x"/>
                                          </p:val>
                                        </p:tav>
                                      </p:tavLst>
                                    </p:anim>
                                    <p:anim calcmode="lin" valueType="num">
                                      <p:cBhvr>
                                        <p:cTn id="21" dur="1000" fill="hold"/>
                                        <p:tgtEl>
                                          <p:spTgt spid="5851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8513"/>
                                        </p:tgtEl>
                                      </p:cBhvr>
                                    </p:animEffect>
                                  </p:childTnLst>
                                </p:cTn>
                              </p:par>
                            </p:childTnLst>
                          </p:cTn>
                        </p:par>
                        <p:par>
                          <p:cTn id="23" fill="hold" nodeType="afterGroup">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58503"/>
                                        </p:tgtEl>
                                        <p:attrNameLst>
                                          <p:attrName>style.visibility</p:attrName>
                                        </p:attrNameLst>
                                      </p:cBhvr>
                                      <p:to>
                                        <p:strVal val="visible"/>
                                      </p:to>
                                    </p:set>
                                    <p:animEffect transition="in" filter="dissolve">
                                      <p:cBhvr>
                                        <p:cTn id="26" dur="500"/>
                                        <p:tgtEl>
                                          <p:spTgt spid="58503"/>
                                        </p:tgtEl>
                                      </p:cBhvr>
                                    </p:animEffect>
                                  </p:childTnLst>
                                </p:cTn>
                              </p:par>
                            </p:childTnLst>
                          </p:cTn>
                        </p:par>
                        <p:par>
                          <p:cTn id="27" fill="hold" nodeType="afterGroup">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58504"/>
                                        </p:tgtEl>
                                        <p:attrNameLst>
                                          <p:attrName>style.visibility</p:attrName>
                                        </p:attrNameLst>
                                      </p:cBhvr>
                                      <p:to>
                                        <p:strVal val="visible"/>
                                      </p:to>
                                    </p:set>
                                    <p:animEffect transition="in" filter="dissolve">
                                      <p:cBhvr>
                                        <p:cTn id="30" dur="500"/>
                                        <p:tgtEl>
                                          <p:spTgt spid="58504"/>
                                        </p:tgtEl>
                                      </p:cBhvr>
                                    </p:animEffect>
                                  </p:childTnLst>
                                </p:cTn>
                              </p:par>
                            </p:childTnLst>
                          </p:cTn>
                        </p:par>
                        <p:par>
                          <p:cTn id="31" fill="hold" nodeType="afterGroup">
                            <p:stCondLst>
                              <p:cond delay="2500"/>
                            </p:stCondLst>
                            <p:childTnLst>
                              <p:par>
                                <p:cTn id="32" presetID="9" presetClass="entr" presetSubtype="0" fill="hold" grpId="0" nodeType="afterEffect">
                                  <p:stCondLst>
                                    <p:cond delay="0"/>
                                  </p:stCondLst>
                                  <p:childTnLst>
                                    <p:set>
                                      <p:cBhvr>
                                        <p:cTn id="33" dur="1" fill="hold">
                                          <p:stCondLst>
                                            <p:cond delay="0"/>
                                          </p:stCondLst>
                                        </p:cTn>
                                        <p:tgtEl>
                                          <p:spTgt spid="58528"/>
                                        </p:tgtEl>
                                        <p:attrNameLst>
                                          <p:attrName>style.visibility</p:attrName>
                                        </p:attrNameLst>
                                      </p:cBhvr>
                                      <p:to>
                                        <p:strVal val="visible"/>
                                      </p:to>
                                    </p:set>
                                    <p:animEffect transition="in" filter="dissolve">
                                      <p:cBhvr>
                                        <p:cTn id="34" dur="500"/>
                                        <p:tgtEl>
                                          <p:spTgt spid="58528"/>
                                        </p:tgtEl>
                                      </p:cBhvr>
                                    </p:animEffect>
                                  </p:childTnLst>
                                </p:cTn>
                              </p:par>
                            </p:childTnLst>
                          </p:cTn>
                        </p:par>
                        <p:par>
                          <p:cTn id="35" fill="hold" nodeType="afterGroup">
                            <p:stCondLst>
                              <p:cond delay="3000"/>
                            </p:stCondLst>
                            <p:childTnLst>
                              <p:par>
                                <p:cTn id="36" presetID="9" presetClass="entr" presetSubtype="0" fill="hold" grpId="0" nodeType="afterEffect">
                                  <p:stCondLst>
                                    <p:cond delay="0"/>
                                  </p:stCondLst>
                                  <p:childTnLst>
                                    <p:set>
                                      <p:cBhvr>
                                        <p:cTn id="37" dur="1" fill="hold">
                                          <p:stCondLst>
                                            <p:cond delay="0"/>
                                          </p:stCondLst>
                                        </p:cTn>
                                        <p:tgtEl>
                                          <p:spTgt spid="58527"/>
                                        </p:tgtEl>
                                        <p:attrNameLst>
                                          <p:attrName>style.visibility</p:attrName>
                                        </p:attrNameLst>
                                      </p:cBhvr>
                                      <p:to>
                                        <p:strVal val="visible"/>
                                      </p:to>
                                    </p:set>
                                    <p:animEffect transition="in" filter="dissolve">
                                      <p:cBhvr>
                                        <p:cTn id="38" dur="500"/>
                                        <p:tgtEl>
                                          <p:spTgt spid="58527"/>
                                        </p:tgtEl>
                                      </p:cBhvr>
                                    </p:animEffect>
                                  </p:childTnLst>
                                </p:cTn>
                              </p:par>
                            </p:childTnLst>
                          </p:cTn>
                        </p:par>
                        <p:par>
                          <p:cTn id="39" fill="hold" nodeType="afterGroup">
                            <p:stCondLst>
                              <p:cond delay="3500"/>
                            </p:stCondLst>
                            <p:childTnLst>
                              <p:par>
                                <p:cTn id="40" presetID="9" presetClass="entr" presetSubtype="0" fill="hold" grpId="0" nodeType="afterEffect">
                                  <p:stCondLst>
                                    <p:cond delay="0"/>
                                  </p:stCondLst>
                                  <p:childTnLst>
                                    <p:set>
                                      <p:cBhvr>
                                        <p:cTn id="41" dur="1" fill="hold">
                                          <p:stCondLst>
                                            <p:cond delay="0"/>
                                          </p:stCondLst>
                                        </p:cTn>
                                        <p:tgtEl>
                                          <p:spTgt spid="58526"/>
                                        </p:tgtEl>
                                        <p:attrNameLst>
                                          <p:attrName>style.visibility</p:attrName>
                                        </p:attrNameLst>
                                      </p:cBhvr>
                                      <p:to>
                                        <p:strVal val="visible"/>
                                      </p:to>
                                    </p:set>
                                    <p:animEffect transition="in" filter="dissolve">
                                      <p:cBhvr>
                                        <p:cTn id="42" dur="500"/>
                                        <p:tgtEl>
                                          <p:spTgt spid="58526"/>
                                        </p:tgtEl>
                                      </p:cBhvr>
                                    </p:animEffect>
                                  </p:childTnLst>
                                </p:cTn>
                              </p:par>
                            </p:childTnLst>
                          </p:cTn>
                        </p:par>
                        <p:par>
                          <p:cTn id="43" fill="hold" nodeType="afterGroup">
                            <p:stCondLst>
                              <p:cond delay="4000"/>
                            </p:stCondLst>
                            <p:childTnLst>
                              <p:par>
                                <p:cTn id="44" presetID="9" presetClass="entr" presetSubtype="0" fill="hold" grpId="0" nodeType="afterEffect">
                                  <p:stCondLst>
                                    <p:cond delay="0"/>
                                  </p:stCondLst>
                                  <p:childTnLst>
                                    <p:set>
                                      <p:cBhvr>
                                        <p:cTn id="45" dur="1" fill="hold">
                                          <p:stCondLst>
                                            <p:cond delay="0"/>
                                          </p:stCondLst>
                                        </p:cTn>
                                        <p:tgtEl>
                                          <p:spTgt spid="58505"/>
                                        </p:tgtEl>
                                        <p:attrNameLst>
                                          <p:attrName>style.visibility</p:attrName>
                                        </p:attrNameLst>
                                      </p:cBhvr>
                                      <p:to>
                                        <p:strVal val="visible"/>
                                      </p:to>
                                    </p:set>
                                    <p:animEffect transition="in" filter="dissolve">
                                      <p:cBhvr>
                                        <p:cTn id="46" dur="500"/>
                                        <p:tgtEl>
                                          <p:spTgt spid="585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58463"/>
                                        </p:tgtEl>
                                        <p:attrNameLst>
                                          <p:attrName>style.visibility</p:attrName>
                                        </p:attrNameLst>
                                      </p:cBhvr>
                                      <p:to>
                                        <p:strVal val="visible"/>
                                      </p:to>
                                    </p:set>
                                    <p:animEffect transition="in" filter="strips(downLeft)">
                                      <p:cBhvr>
                                        <p:cTn id="51" dur="500"/>
                                        <p:tgtEl>
                                          <p:spTgt spid="58463"/>
                                        </p:tgtEl>
                                      </p:cBhvr>
                                    </p:animEffect>
                                  </p:childTnLst>
                                </p:cTn>
                              </p:par>
                            </p:childTnLst>
                          </p:cTn>
                        </p:par>
                        <p:par>
                          <p:cTn id="52" fill="hold" nodeType="afterGroup">
                            <p:stCondLst>
                              <p:cond delay="500"/>
                            </p:stCondLst>
                            <p:childTnLst>
                              <p:par>
                                <p:cTn id="53" presetID="17" presetClass="entr" presetSubtype="10" fill="hold" grpId="0" nodeType="afterEffect">
                                  <p:stCondLst>
                                    <p:cond delay="0"/>
                                  </p:stCondLst>
                                  <p:childTnLst>
                                    <p:set>
                                      <p:cBhvr>
                                        <p:cTn id="54" dur="1" fill="hold">
                                          <p:stCondLst>
                                            <p:cond delay="0"/>
                                          </p:stCondLst>
                                        </p:cTn>
                                        <p:tgtEl>
                                          <p:spTgt spid="58507"/>
                                        </p:tgtEl>
                                        <p:attrNameLst>
                                          <p:attrName>style.visibility</p:attrName>
                                        </p:attrNameLst>
                                      </p:cBhvr>
                                      <p:to>
                                        <p:strVal val="visible"/>
                                      </p:to>
                                    </p:set>
                                    <p:anim calcmode="lin" valueType="num">
                                      <p:cBhvr>
                                        <p:cTn id="55" dur="500" fill="hold"/>
                                        <p:tgtEl>
                                          <p:spTgt spid="58507"/>
                                        </p:tgtEl>
                                        <p:attrNameLst>
                                          <p:attrName>ppt_w</p:attrName>
                                        </p:attrNameLst>
                                      </p:cBhvr>
                                      <p:tavLst>
                                        <p:tav tm="0">
                                          <p:val>
                                            <p:fltVal val="0"/>
                                          </p:val>
                                        </p:tav>
                                        <p:tav tm="100000">
                                          <p:val>
                                            <p:strVal val="#ppt_w"/>
                                          </p:val>
                                        </p:tav>
                                      </p:tavLst>
                                    </p:anim>
                                    <p:anim calcmode="lin" valueType="num">
                                      <p:cBhvr>
                                        <p:cTn id="56" dur="500" fill="hold"/>
                                        <p:tgtEl>
                                          <p:spTgt spid="58507"/>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58509"/>
                                        </p:tgtEl>
                                        <p:attrNameLst>
                                          <p:attrName>style.visibility</p:attrName>
                                        </p:attrNameLst>
                                      </p:cBhvr>
                                      <p:to>
                                        <p:strVal val="visible"/>
                                      </p:to>
                                    </p:set>
                                    <p:animEffect transition="in" filter="strips(downLeft)">
                                      <p:cBhvr>
                                        <p:cTn id="61" dur="500"/>
                                        <p:tgtEl>
                                          <p:spTgt spid="58509"/>
                                        </p:tgtEl>
                                      </p:cBhvr>
                                    </p:animEffect>
                                  </p:childTnLst>
                                </p:cTn>
                              </p:par>
                            </p:childTnLst>
                          </p:cTn>
                        </p:par>
                        <p:par>
                          <p:cTn id="62" fill="hold" nodeType="afterGroup">
                            <p:stCondLst>
                              <p:cond delay="500"/>
                            </p:stCondLst>
                            <p:childTnLst>
                              <p:par>
                                <p:cTn id="63" presetID="8" presetClass="entr" presetSubtype="16" fill="hold" grpId="0" nodeType="afterEffect">
                                  <p:stCondLst>
                                    <p:cond delay="0"/>
                                  </p:stCondLst>
                                  <p:childTnLst>
                                    <p:set>
                                      <p:cBhvr>
                                        <p:cTn id="64" dur="1" fill="hold">
                                          <p:stCondLst>
                                            <p:cond delay="0"/>
                                          </p:stCondLst>
                                        </p:cTn>
                                        <p:tgtEl>
                                          <p:spTgt spid="58508"/>
                                        </p:tgtEl>
                                        <p:attrNameLst>
                                          <p:attrName>style.visibility</p:attrName>
                                        </p:attrNameLst>
                                      </p:cBhvr>
                                      <p:to>
                                        <p:strVal val="visible"/>
                                      </p:to>
                                    </p:set>
                                    <p:animEffect transition="in" filter="diamond(in)">
                                      <p:cBhvr>
                                        <p:cTn id="65" dur="500"/>
                                        <p:tgtEl>
                                          <p:spTgt spid="585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58460"/>
                                        </p:tgtEl>
                                        <p:attrNameLst>
                                          <p:attrName>style.visibility</p:attrName>
                                        </p:attrNameLst>
                                      </p:cBhvr>
                                      <p:to>
                                        <p:strVal val="visible"/>
                                      </p:to>
                                    </p:set>
                                    <p:anim calcmode="lin" valueType="num">
                                      <p:cBhvr>
                                        <p:cTn id="70" dur="1000" fill="hold"/>
                                        <p:tgtEl>
                                          <p:spTgt spid="58460"/>
                                        </p:tgtEl>
                                        <p:attrNameLst>
                                          <p:attrName>ppt_x</p:attrName>
                                        </p:attrNameLst>
                                      </p:cBhvr>
                                      <p:tavLst>
                                        <p:tav tm="0">
                                          <p:val>
                                            <p:strVal val="#ppt_x-.2"/>
                                          </p:val>
                                        </p:tav>
                                        <p:tav tm="100000">
                                          <p:val>
                                            <p:strVal val="#ppt_x"/>
                                          </p:val>
                                        </p:tav>
                                      </p:tavLst>
                                    </p:anim>
                                    <p:anim calcmode="lin" valueType="num">
                                      <p:cBhvr>
                                        <p:cTn id="71" dur="1000" fill="hold"/>
                                        <p:tgtEl>
                                          <p:spTgt spid="58460"/>
                                        </p:tgtEl>
                                        <p:attrNameLst>
                                          <p:attrName>ppt_y</p:attrName>
                                        </p:attrNameLst>
                                      </p:cBhvr>
                                      <p:tavLst>
                                        <p:tav tm="0">
                                          <p:val>
                                            <p:strVal val="#ppt_y"/>
                                          </p:val>
                                        </p:tav>
                                        <p:tav tm="100000">
                                          <p:val>
                                            <p:strVal val="#ppt_y"/>
                                          </p:val>
                                        </p:tav>
                                      </p:tavLst>
                                    </p:anim>
                                    <p:animEffect transition="in" filter="wipe(right)" prLst="gradientSize: 0.1">
                                      <p:cBhvr>
                                        <p:cTn id="72" dur="1000"/>
                                        <p:tgtEl>
                                          <p:spTgt spid="5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60" grpId="0"/>
      <p:bldP spid="58461" grpId="0"/>
      <p:bldP spid="58462" grpId="0"/>
      <p:bldP spid="58463" grpId="0"/>
      <p:bldP spid="58503" grpId="0" animBg="1"/>
      <p:bldP spid="58504" grpId="0" animBg="1"/>
      <p:bldP spid="58505" grpId="0" animBg="1"/>
      <p:bldP spid="58507" grpId="0"/>
      <p:bldP spid="58508" grpId="0"/>
      <p:bldP spid="58509" grpId="0"/>
      <p:bldP spid="58526" grpId="0" animBg="1"/>
      <p:bldP spid="58527" grpId="0" animBg="1"/>
      <p:bldP spid="585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5286" name="Group 70"/>
          <p:cNvGrpSpPr>
            <a:grpSpLocks/>
          </p:cNvGrpSpPr>
          <p:nvPr/>
        </p:nvGrpSpPr>
        <p:grpSpPr bwMode="auto">
          <a:xfrm>
            <a:off x="533400" y="3962400"/>
            <a:ext cx="7747000" cy="889000"/>
            <a:chOff x="240" y="1968"/>
            <a:chExt cx="4880" cy="560"/>
          </a:xfrm>
        </p:grpSpPr>
        <p:grpSp>
          <p:nvGrpSpPr>
            <p:cNvPr id="22581" name="Group 71"/>
            <p:cNvGrpSpPr>
              <a:grpSpLocks/>
            </p:cNvGrpSpPr>
            <p:nvPr/>
          </p:nvGrpSpPr>
          <p:grpSpPr bwMode="auto">
            <a:xfrm>
              <a:off x="240" y="1968"/>
              <a:ext cx="4880" cy="508"/>
              <a:chOff x="240" y="1700"/>
              <a:chExt cx="4880" cy="508"/>
            </a:xfrm>
          </p:grpSpPr>
          <p:grpSp>
            <p:nvGrpSpPr>
              <p:cNvPr id="22592" name="Group 72"/>
              <p:cNvGrpSpPr>
                <a:grpSpLocks/>
              </p:cNvGrpSpPr>
              <p:nvPr/>
            </p:nvGrpSpPr>
            <p:grpSpPr bwMode="auto">
              <a:xfrm>
                <a:off x="240" y="1700"/>
                <a:ext cx="768" cy="508"/>
                <a:chOff x="864" y="1808"/>
                <a:chExt cx="768" cy="508"/>
              </a:xfrm>
            </p:grpSpPr>
            <p:grpSp>
              <p:nvGrpSpPr>
                <p:cNvPr id="22594" name="Group 73"/>
                <p:cNvGrpSpPr>
                  <a:grpSpLocks/>
                </p:cNvGrpSpPr>
                <p:nvPr/>
              </p:nvGrpSpPr>
              <p:grpSpPr bwMode="auto">
                <a:xfrm>
                  <a:off x="993" y="1808"/>
                  <a:ext cx="610" cy="508"/>
                  <a:chOff x="4839" y="2804"/>
                  <a:chExt cx="610" cy="508"/>
                </a:xfrm>
              </p:grpSpPr>
              <p:sp>
                <p:nvSpPr>
                  <p:cNvPr id="22596" name="Text Box 74"/>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97" name="Text Box 75"/>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95" name="Line 7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93" name="Text Box 77"/>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82" name="Group 78"/>
            <p:cNvGrpSpPr>
              <a:grpSpLocks/>
            </p:cNvGrpSpPr>
            <p:nvPr/>
          </p:nvGrpSpPr>
          <p:grpSpPr bwMode="auto">
            <a:xfrm>
              <a:off x="2032" y="2000"/>
              <a:ext cx="773" cy="508"/>
              <a:chOff x="864" y="1808"/>
              <a:chExt cx="773" cy="508"/>
            </a:xfrm>
          </p:grpSpPr>
          <p:grpSp>
            <p:nvGrpSpPr>
              <p:cNvPr id="22588" name="Group 79"/>
              <p:cNvGrpSpPr>
                <a:grpSpLocks/>
              </p:cNvGrpSpPr>
              <p:nvPr/>
            </p:nvGrpSpPr>
            <p:grpSpPr bwMode="auto">
              <a:xfrm>
                <a:off x="959" y="1808"/>
                <a:ext cx="678" cy="508"/>
                <a:chOff x="4805" y="2804"/>
                <a:chExt cx="678" cy="508"/>
              </a:xfrm>
            </p:grpSpPr>
            <p:sp>
              <p:nvSpPr>
                <p:cNvPr id="22590" name="Text Box 80"/>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91" name="Text Box 8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89" name="Line 8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83" name="Group 83"/>
            <p:cNvGrpSpPr>
              <a:grpSpLocks/>
            </p:cNvGrpSpPr>
            <p:nvPr/>
          </p:nvGrpSpPr>
          <p:grpSpPr bwMode="auto">
            <a:xfrm>
              <a:off x="3880" y="2000"/>
              <a:ext cx="288" cy="528"/>
              <a:chOff x="2064" y="1728"/>
              <a:chExt cx="288" cy="528"/>
            </a:xfrm>
          </p:grpSpPr>
          <p:grpSp>
            <p:nvGrpSpPr>
              <p:cNvPr id="22584" name="Group 84"/>
              <p:cNvGrpSpPr>
                <a:grpSpLocks/>
              </p:cNvGrpSpPr>
              <p:nvPr/>
            </p:nvGrpSpPr>
            <p:grpSpPr bwMode="auto">
              <a:xfrm>
                <a:off x="2068" y="1728"/>
                <a:ext cx="238" cy="528"/>
                <a:chOff x="1540" y="1200"/>
                <a:chExt cx="238" cy="528"/>
              </a:xfrm>
            </p:grpSpPr>
            <p:sp>
              <p:nvSpPr>
                <p:cNvPr id="22586" name="Text Box 85"/>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87" name="Text Box 86"/>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85" name="Line 87"/>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21" name="Text Box 5"/>
          <p:cNvSpPr txBox="1">
            <a:spLocks noChangeArrowheads="1"/>
          </p:cNvSpPr>
          <p:nvPr/>
        </p:nvSpPr>
        <p:spPr bwMode="auto">
          <a:xfrm>
            <a:off x="3352800" y="3657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65222" name="Text Box 6"/>
          <p:cNvSpPr txBox="1">
            <a:spLocks noChangeArrowheads="1"/>
          </p:cNvSpPr>
          <p:nvPr/>
        </p:nvSpPr>
        <p:spPr bwMode="auto">
          <a:xfrm>
            <a:off x="3276600" y="2362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6(x</a:t>
            </a:r>
            <a:r>
              <a:rPr lang="en-US" altLang="en-US" i="1">
                <a:solidFill>
                  <a:srgbClr val="3333FF"/>
                </a:solidFill>
              </a:rPr>
              <a:t> – 1)</a:t>
            </a:r>
            <a:r>
              <a:rPr lang="en-US" altLang="en-US" i="1">
                <a:solidFill>
                  <a:srgbClr val="3333FF"/>
                </a:solidFill>
                <a:latin typeface="Arial" charset="0"/>
              </a:rPr>
              <a:t>.</a:t>
            </a:r>
          </a:p>
        </p:txBody>
      </p:sp>
      <p:sp>
        <p:nvSpPr>
          <p:cNvPr id="265223" name="Text Box 7"/>
          <p:cNvSpPr txBox="1">
            <a:spLocks noChangeArrowheads="1"/>
          </p:cNvSpPr>
          <p:nvPr/>
        </p:nvSpPr>
        <p:spPr bwMode="auto">
          <a:xfrm>
            <a:off x="5638800" y="50292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1.</a:t>
            </a:r>
          </a:p>
        </p:txBody>
      </p:sp>
      <p:sp>
        <p:nvSpPr>
          <p:cNvPr id="265224" name="Text Box 8"/>
          <p:cNvSpPr txBox="1">
            <a:spLocks noChangeArrowheads="1"/>
          </p:cNvSpPr>
          <p:nvPr/>
        </p:nvSpPr>
        <p:spPr bwMode="auto">
          <a:xfrm>
            <a:off x="2727325" y="4953000"/>
            <a:ext cx="291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a:t>
            </a:r>
            <a:r>
              <a:rPr lang="en-US" altLang="en-US"/>
              <a:t> + </a:t>
            </a:r>
            <a:r>
              <a:rPr lang="en-US" altLang="en-US" i="1"/>
              <a:t>x</a:t>
            </a:r>
            <a:r>
              <a:rPr lang="en-US" altLang="en-US"/>
              <a:t>(</a:t>
            </a:r>
            <a:r>
              <a:rPr lang="en-US" altLang="en-US" i="1"/>
              <a:t>x</a:t>
            </a:r>
            <a:r>
              <a:rPr lang="en-US" altLang="en-US"/>
              <a:t> – </a:t>
            </a:r>
            <a:r>
              <a:rPr lang="en-US" altLang="en-US" i="1"/>
              <a:t>x</a:t>
            </a:r>
            <a:r>
              <a:rPr lang="en-US" altLang="en-US"/>
              <a:t>)</a:t>
            </a:r>
          </a:p>
        </p:txBody>
      </p:sp>
      <p:sp>
        <p:nvSpPr>
          <p:cNvPr id="265225" name="Text Box 9"/>
          <p:cNvSpPr txBox="1">
            <a:spLocks noChangeArrowheads="1"/>
          </p:cNvSpPr>
          <p:nvPr/>
        </p:nvSpPr>
        <p:spPr bwMode="auto">
          <a:xfrm>
            <a:off x="2727325" y="5562600"/>
            <a:ext cx="269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 </a:t>
            </a:r>
            <a:r>
              <a:rPr lang="en-US" altLang="en-US"/>
              <a:t>+ </a:t>
            </a:r>
            <a:r>
              <a:rPr lang="en-US" altLang="en-US" i="1"/>
              <a:t>x</a:t>
            </a:r>
            <a:r>
              <a:rPr lang="en-US" altLang="en-US" baseline="30000"/>
              <a:t>2</a:t>
            </a:r>
            <a:r>
              <a:rPr lang="en-US" altLang="en-US" i="1"/>
              <a:t> </a:t>
            </a:r>
            <a:r>
              <a:rPr lang="en-US" altLang="en-US"/>
              <a:t>– </a:t>
            </a:r>
            <a:r>
              <a:rPr lang="en-US" altLang="en-US" i="1"/>
              <a:t>x</a:t>
            </a:r>
            <a:r>
              <a:rPr lang="en-US" altLang="en-US"/>
              <a:t> </a:t>
            </a:r>
          </a:p>
        </p:txBody>
      </p:sp>
      <p:sp>
        <p:nvSpPr>
          <p:cNvPr id="265226" name="Text Box 10"/>
          <p:cNvSpPr txBox="1">
            <a:spLocks noChangeArrowheads="1"/>
          </p:cNvSpPr>
          <p:nvPr/>
        </p:nvSpPr>
        <p:spPr bwMode="auto">
          <a:xfrm>
            <a:off x="5638800" y="5426075"/>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22537" name="Group 89"/>
          <p:cNvGrpSpPr>
            <a:grpSpLocks/>
          </p:cNvGrpSpPr>
          <p:nvPr/>
        </p:nvGrpSpPr>
        <p:grpSpPr bwMode="auto">
          <a:xfrm>
            <a:off x="304800" y="1524000"/>
            <a:ext cx="7772400" cy="838200"/>
            <a:chOff x="192" y="768"/>
            <a:chExt cx="4896" cy="528"/>
          </a:xfrm>
        </p:grpSpPr>
        <p:grpSp>
          <p:nvGrpSpPr>
            <p:cNvPr id="22563" name="Group 16"/>
            <p:cNvGrpSpPr>
              <a:grpSpLocks/>
            </p:cNvGrpSpPr>
            <p:nvPr/>
          </p:nvGrpSpPr>
          <p:grpSpPr bwMode="auto">
            <a:xfrm>
              <a:off x="3312" y="768"/>
              <a:ext cx="793" cy="508"/>
              <a:chOff x="864" y="1808"/>
              <a:chExt cx="793" cy="508"/>
            </a:xfrm>
          </p:grpSpPr>
          <p:grpSp>
            <p:nvGrpSpPr>
              <p:cNvPr id="22577" name="Group 17"/>
              <p:cNvGrpSpPr>
                <a:grpSpLocks/>
              </p:cNvGrpSpPr>
              <p:nvPr/>
            </p:nvGrpSpPr>
            <p:grpSpPr bwMode="auto">
              <a:xfrm>
                <a:off x="939" y="1808"/>
                <a:ext cx="718" cy="508"/>
                <a:chOff x="4785" y="2804"/>
                <a:chExt cx="718" cy="508"/>
              </a:xfrm>
            </p:grpSpPr>
            <p:sp>
              <p:nvSpPr>
                <p:cNvPr id="22579" name="Text Box 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a:t>
                  </a:r>
                  <a:r>
                    <a:rPr lang="en-US" altLang="en-US" b="1" i="1"/>
                    <a:t>x </a:t>
                  </a:r>
                  <a:r>
                    <a:rPr lang="en-US" altLang="en-US" b="1"/>
                    <a:t> </a:t>
                  </a:r>
                </a:p>
              </p:txBody>
            </p:sp>
            <p:sp>
              <p:nvSpPr>
                <p:cNvPr id="22580" name="Text Box 19"/>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r>
                    <a:rPr lang="en-US" altLang="en-US"/>
                    <a:t> </a:t>
                  </a:r>
                </a:p>
              </p:txBody>
            </p:sp>
          </p:grpSp>
          <p:sp>
            <p:nvSpPr>
              <p:cNvPr id="22578" name="Line 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64" name="Group 88"/>
            <p:cNvGrpSpPr>
              <a:grpSpLocks/>
            </p:cNvGrpSpPr>
            <p:nvPr/>
          </p:nvGrpSpPr>
          <p:grpSpPr bwMode="auto">
            <a:xfrm>
              <a:off x="192" y="768"/>
              <a:ext cx="4896" cy="528"/>
              <a:chOff x="192" y="768"/>
              <a:chExt cx="4896" cy="528"/>
            </a:xfrm>
          </p:grpSpPr>
          <p:sp>
            <p:nvSpPr>
              <p:cNvPr id="22565" name="Text Box 4"/>
              <p:cNvSpPr txBox="1">
                <a:spLocks noChangeArrowheads="1"/>
              </p:cNvSpPr>
              <p:nvPr/>
            </p:nvSpPr>
            <p:spPr bwMode="auto">
              <a:xfrm>
                <a:off x="192" y="836"/>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grpSp>
            <p:nvGrpSpPr>
              <p:cNvPr id="22566" name="Group 11"/>
              <p:cNvGrpSpPr>
                <a:grpSpLocks/>
              </p:cNvGrpSpPr>
              <p:nvPr/>
            </p:nvGrpSpPr>
            <p:grpSpPr bwMode="auto">
              <a:xfrm>
                <a:off x="2328" y="768"/>
                <a:ext cx="768" cy="508"/>
                <a:chOff x="864" y="1808"/>
                <a:chExt cx="768" cy="508"/>
              </a:xfrm>
            </p:grpSpPr>
            <p:grpSp>
              <p:nvGrpSpPr>
                <p:cNvPr id="22573" name="Group 12"/>
                <p:cNvGrpSpPr>
                  <a:grpSpLocks/>
                </p:cNvGrpSpPr>
                <p:nvPr/>
              </p:nvGrpSpPr>
              <p:grpSpPr bwMode="auto">
                <a:xfrm>
                  <a:off x="973" y="1808"/>
                  <a:ext cx="650" cy="508"/>
                  <a:chOff x="4819" y="2804"/>
                  <a:chExt cx="650" cy="508"/>
                </a:xfrm>
              </p:grpSpPr>
              <p:sp>
                <p:nvSpPr>
                  <p:cNvPr id="22575" name="Text Box 13"/>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a:t>
                    </a:r>
                    <a:r>
                      <a:rPr lang="en-US" altLang="en-US" b="1" i="1"/>
                      <a:t> </a:t>
                    </a:r>
                    <a:r>
                      <a:rPr lang="en-US" altLang="en-US" b="1"/>
                      <a:t> </a:t>
                    </a:r>
                  </a:p>
                </p:txBody>
              </p:sp>
              <p:sp>
                <p:nvSpPr>
                  <p:cNvPr id="22576" name="Text Box 14"/>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p>
                </p:txBody>
              </p:sp>
            </p:grpSp>
            <p:sp>
              <p:nvSpPr>
                <p:cNvPr id="22574" name="Line 1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67" name="Text Box 21"/>
              <p:cNvSpPr txBox="1">
                <a:spLocks noChangeArrowheads="1"/>
              </p:cNvSpPr>
              <p:nvPr/>
            </p:nvSpPr>
            <p:spPr bwMode="auto">
              <a:xfrm>
                <a:off x="3072" y="864"/>
                <a:ext cx="1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22568" name="Group 22"/>
              <p:cNvGrpSpPr>
                <a:grpSpLocks/>
              </p:cNvGrpSpPr>
              <p:nvPr/>
            </p:nvGrpSpPr>
            <p:grpSpPr bwMode="auto">
              <a:xfrm>
                <a:off x="4368" y="768"/>
                <a:ext cx="291" cy="528"/>
                <a:chOff x="1533" y="1200"/>
                <a:chExt cx="291" cy="528"/>
              </a:xfrm>
            </p:grpSpPr>
            <p:grpSp>
              <p:nvGrpSpPr>
                <p:cNvPr id="22569" name="Group 23"/>
                <p:cNvGrpSpPr>
                  <a:grpSpLocks/>
                </p:cNvGrpSpPr>
                <p:nvPr/>
              </p:nvGrpSpPr>
              <p:grpSpPr bwMode="auto">
                <a:xfrm>
                  <a:off x="1533" y="1200"/>
                  <a:ext cx="253" cy="528"/>
                  <a:chOff x="1533" y="1200"/>
                  <a:chExt cx="253" cy="528"/>
                </a:xfrm>
              </p:grpSpPr>
              <p:sp>
                <p:nvSpPr>
                  <p:cNvPr id="22571" name="Text Box 24"/>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22572" name="Text Box 25"/>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grpSp>
            <p:sp>
              <p:nvSpPr>
                <p:cNvPr id="22570" name="Line 2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65285" name="Group 69"/>
          <p:cNvGrpSpPr>
            <a:grpSpLocks/>
          </p:cNvGrpSpPr>
          <p:nvPr/>
        </p:nvGrpSpPr>
        <p:grpSpPr bwMode="auto">
          <a:xfrm>
            <a:off x="381000" y="2743200"/>
            <a:ext cx="7747000" cy="889000"/>
            <a:chOff x="240" y="1968"/>
            <a:chExt cx="4880" cy="560"/>
          </a:xfrm>
        </p:grpSpPr>
        <p:grpSp>
          <p:nvGrpSpPr>
            <p:cNvPr id="22546" name="Group 28"/>
            <p:cNvGrpSpPr>
              <a:grpSpLocks/>
            </p:cNvGrpSpPr>
            <p:nvPr/>
          </p:nvGrpSpPr>
          <p:grpSpPr bwMode="auto">
            <a:xfrm>
              <a:off x="240" y="1968"/>
              <a:ext cx="4880" cy="508"/>
              <a:chOff x="240" y="1700"/>
              <a:chExt cx="4880" cy="508"/>
            </a:xfrm>
          </p:grpSpPr>
          <p:grpSp>
            <p:nvGrpSpPr>
              <p:cNvPr id="22557" name="Group 29"/>
              <p:cNvGrpSpPr>
                <a:grpSpLocks/>
              </p:cNvGrpSpPr>
              <p:nvPr/>
            </p:nvGrpSpPr>
            <p:grpSpPr bwMode="auto">
              <a:xfrm>
                <a:off x="240" y="1700"/>
                <a:ext cx="768" cy="508"/>
                <a:chOff x="864" y="1808"/>
                <a:chExt cx="768" cy="508"/>
              </a:xfrm>
            </p:grpSpPr>
            <p:grpSp>
              <p:nvGrpSpPr>
                <p:cNvPr id="22559" name="Group 30"/>
                <p:cNvGrpSpPr>
                  <a:grpSpLocks/>
                </p:cNvGrpSpPr>
                <p:nvPr/>
              </p:nvGrpSpPr>
              <p:grpSpPr bwMode="auto">
                <a:xfrm>
                  <a:off x="993" y="1808"/>
                  <a:ext cx="610" cy="508"/>
                  <a:chOff x="4839" y="2804"/>
                  <a:chExt cx="610" cy="508"/>
                </a:xfrm>
              </p:grpSpPr>
              <p:sp>
                <p:nvSpPr>
                  <p:cNvPr id="22561" name="Text Box 31"/>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62" name="Text Box 32"/>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60"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8" name="Text Box 34"/>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47" name="Group 35"/>
            <p:cNvGrpSpPr>
              <a:grpSpLocks/>
            </p:cNvGrpSpPr>
            <p:nvPr/>
          </p:nvGrpSpPr>
          <p:grpSpPr bwMode="auto">
            <a:xfrm>
              <a:off x="2032" y="2000"/>
              <a:ext cx="773" cy="508"/>
              <a:chOff x="864" y="1808"/>
              <a:chExt cx="773" cy="508"/>
            </a:xfrm>
          </p:grpSpPr>
          <p:grpSp>
            <p:nvGrpSpPr>
              <p:cNvPr id="22553" name="Group 36"/>
              <p:cNvGrpSpPr>
                <a:grpSpLocks/>
              </p:cNvGrpSpPr>
              <p:nvPr/>
            </p:nvGrpSpPr>
            <p:grpSpPr bwMode="auto">
              <a:xfrm>
                <a:off x="959" y="1808"/>
                <a:ext cx="678" cy="508"/>
                <a:chOff x="4805" y="2804"/>
                <a:chExt cx="678" cy="508"/>
              </a:xfrm>
            </p:grpSpPr>
            <p:sp>
              <p:nvSpPr>
                <p:cNvPr id="22555" name="Text Box 37"/>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56" name="Text Box 38"/>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54" name="Line 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8" name="Group 40"/>
            <p:cNvGrpSpPr>
              <a:grpSpLocks/>
            </p:cNvGrpSpPr>
            <p:nvPr/>
          </p:nvGrpSpPr>
          <p:grpSpPr bwMode="auto">
            <a:xfrm>
              <a:off x="3880" y="2000"/>
              <a:ext cx="288" cy="528"/>
              <a:chOff x="2064" y="1728"/>
              <a:chExt cx="288" cy="528"/>
            </a:xfrm>
          </p:grpSpPr>
          <p:grpSp>
            <p:nvGrpSpPr>
              <p:cNvPr id="22549" name="Group 41"/>
              <p:cNvGrpSpPr>
                <a:grpSpLocks/>
              </p:cNvGrpSpPr>
              <p:nvPr/>
            </p:nvGrpSpPr>
            <p:grpSpPr bwMode="auto">
              <a:xfrm>
                <a:off x="2068" y="1728"/>
                <a:ext cx="238" cy="528"/>
                <a:chOff x="1540" y="1200"/>
                <a:chExt cx="238" cy="528"/>
              </a:xfrm>
            </p:grpSpPr>
            <p:sp>
              <p:nvSpPr>
                <p:cNvPr id="22551" name="Text Box 42"/>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52" name="Text Box 43"/>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50" name="Line 44"/>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79" name="Line 63"/>
          <p:cNvSpPr>
            <a:spLocks noChangeShapeType="1"/>
          </p:cNvSpPr>
          <p:nvPr/>
        </p:nvSpPr>
        <p:spPr bwMode="auto">
          <a:xfrm flipV="1">
            <a:off x="838200" y="4495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0" name="Line 64"/>
          <p:cNvSpPr>
            <a:spLocks noChangeShapeType="1"/>
          </p:cNvSpPr>
          <p:nvPr/>
        </p:nvSpPr>
        <p:spPr bwMode="auto">
          <a:xfrm flipV="1">
            <a:off x="1981200" y="4343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1" name="Line 65"/>
          <p:cNvSpPr>
            <a:spLocks noChangeShapeType="1"/>
          </p:cNvSpPr>
          <p:nvPr/>
        </p:nvSpPr>
        <p:spPr bwMode="auto">
          <a:xfrm flipV="1">
            <a:off x="3581400" y="45720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2" name="Line 66"/>
          <p:cNvSpPr>
            <a:spLocks noChangeShapeType="1"/>
          </p:cNvSpPr>
          <p:nvPr/>
        </p:nvSpPr>
        <p:spPr bwMode="auto">
          <a:xfrm flipV="1">
            <a:off x="4953000" y="4343400"/>
            <a:ext cx="838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3" name="Line 67"/>
          <p:cNvSpPr>
            <a:spLocks noChangeShapeType="1"/>
          </p:cNvSpPr>
          <p:nvPr/>
        </p:nvSpPr>
        <p:spPr bwMode="auto">
          <a:xfrm flipV="1">
            <a:off x="6273800" y="4572000"/>
            <a:ext cx="457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4" name="Line 68"/>
          <p:cNvSpPr>
            <a:spLocks noChangeShapeType="1"/>
          </p:cNvSpPr>
          <p:nvPr/>
        </p:nvSpPr>
        <p:spPr bwMode="auto">
          <a:xfrm flipV="1">
            <a:off x="6743700" y="43307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90"/>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strips(downLeft)">
                                      <p:cBhvr>
                                        <p:cTn id="7" dur="500"/>
                                        <p:tgtEl>
                                          <p:spTgt spid="26522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5285"/>
                                        </p:tgtEl>
                                        <p:attrNameLst>
                                          <p:attrName>style.visibility</p:attrName>
                                        </p:attrNameLst>
                                      </p:cBhvr>
                                      <p:to>
                                        <p:strVal val="visible"/>
                                      </p:to>
                                    </p:set>
                                    <p:animEffect transition="in" filter="blinds(horizontal)">
                                      <p:cBhvr>
                                        <p:cTn id="11" dur="500"/>
                                        <p:tgtEl>
                                          <p:spTgt spid="2652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5221"/>
                                        </p:tgtEl>
                                        <p:attrNameLst>
                                          <p:attrName>style.visibility</p:attrName>
                                        </p:attrNameLst>
                                      </p:cBhvr>
                                      <p:to>
                                        <p:strVal val="visible"/>
                                      </p:to>
                                    </p:set>
                                    <p:animEffect transition="in" filter="strips(downLeft)">
                                      <p:cBhvr>
                                        <p:cTn id="16" dur="500"/>
                                        <p:tgtEl>
                                          <p:spTgt spid="265221"/>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65286"/>
                                        </p:tgtEl>
                                        <p:attrNameLst>
                                          <p:attrName>style.visibility</p:attrName>
                                        </p:attrNameLst>
                                      </p:cBhvr>
                                      <p:to>
                                        <p:strVal val="visible"/>
                                      </p:to>
                                    </p:set>
                                    <p:animEffect transition="in" filter="blinds(horizontal)">
                                      <p:cBhvr>
                                        <p:cTn id="20" dur="500"/>
                                        <p:tgtEl>
                                          <p:spTgt spid="265286"/>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65279"/>
                                        </p:tgtEl>
                                        <p:attrNameLst>
                                          <p:attrName>style.visibility</p:attrName>
                                        </p:attrNameLst>
                                      </p:cBhvr>
                                      <p:to>
                                        <p:strVal val="visible"/>
                                      </p:to>
                                    </p:set>
                                    <p:animEffect transition="in" filter="dissolve">
                                      <p:cBhvr>
                                        <p:cTn id="24" dur="500"/>
                                        <p:tgtEl>
                                          <p:spTgt spid="265279"/>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65280"/>
                                        </p:tgtEl>
                                        <p:attrNameLst>
                                          <p:attrName>style.visibility</p:attrName>
                                        </p:attrNameLst>
                                      </p:cBhvr>
                                      <p:to>
                                        <p:strVal val="visible"/>
                                      </p:to>
                                    </p:set>
                                    <p:animEffect transition="in" filter="dissolve">
                                      <p:cBhvr>
                                        <p:cTn id="28" dur="500"/>
                                        <p:tgtEl>
                                          <p:spTgt spid="265280"/>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65281"/>
                                        </p:tgtEl>
                                        <p:attrNameLst>
                                          <p:attrName>style.visibility</p:attrName>
                                        </p:attrNameLst>
                                      </p:cBhvr>
                                      <p:to>
                                        <p:strVal val="visible"/>
                                      </p:to>
                                    </p:set>
                                    <p:animEffect transition="in" filter="dissolve">
                                      <p:cBhvr>
                                        <p:cTn id="32" dur="500"/>
                                        <p:tgtEl>
                                          <p:spTgt spid="265281"/>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65282"/>
                                        </p:tgtEl>
                                        <p:attrNameLst>
                                          <p:attrName>style.visibility</p:attrName>
                                        </p:attrNameLst>
                                      </p:cBhvr>
                                      <p:to>
                                        <p:strVal val="visible"/>
                                      </p:to>
                                    </p:set>
                                    <p:animEffect transition="in" filter="dissolve">
                                      <p:cBhvr>
                                        <p:cTn id="36" dur="500"/>
                                        <p:tgtEl>
                                          <p:spTgt spid="265282"/>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65283"/>
                                        </p:tgtEl>
                                        <p:attrNameLst>
                                          <p:attrName>style.visibility</p:attrName>
                                        </p:attrNameLst>
                                      </p:cBhvr>
                                      <p:to>
                                        <p:strVal val="visible"/>
                                      </p:to>
                                    </p:set>
                                    <p:animEffect transition="in" filter="dissolve">
                                      <p:cBhvr>
                                        <p:cTn id="40" dur="500"/>
                                        <p:tgtEl>
                                          <p:spTgt spid="265283"/>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65284"/>
                                        </p:tgtEl>
                                        <p:attrNameLst>
                                          <p:attrName>style.visibility</p:attrName>
                                        </p:attrNameLst>
                                      </p:cBhvr>
                                      <p:to>
                                        <p:strVal val="visible"/>
                                      </p:to>
                                    </p:set>
                                    <p:animEffect transition="in" filter="dissolve">
                                      <p:cBhvr>
                                        <p:cTn id="44" dur="500"/>
                                        <p:tgtEl>
                                          <p:spTgt spid="2652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65223"/>
                                        </p:tgtEl>
                                        <p:attrNameLst>
                                          <p:attrName>style.visibility</p:attrName>
                                        </p:attrNameLst>
                                      </p:cBhvr>
                                      <p:to>
                                        <p:strVal val="visible"/>
                                      </p:to>
                                    </p:set>
                                    <p:animEffect transition="in" filter="strips(downLeft)">
                                      <p:cBhvr>
                                        <p:cTn id="49" dur="500"/>
                                        <p:tgtEl>
                                          <p:spTgt spid="265223"/>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65224"/>
                                        </p:tgtEl>
                                        <p:attrNameLst>
                                          <p:attrName>style.visibility</p:attrName>
                                        </p:attrNameLst>
                                      </p:cBhvr>
                                      <p:to>
                                        <p:strVal val="visible"/>
                                      </p:to>
                                    </p:set>
                                    <p:anim calcmode="lin" valueType="num">
                                      <p:cBhvr>
                                        <p:cTn id="53" dur="500" fill="hold"/>
                                        <p:tgtEl>
                                          <p:spTgt spid="265224"/>
                                        </p:tgtEl>
                                        <p:attrNameLst>
                                          <p:attrName>ppt_w</p:attrName>
                                        </p:attrNameLst>
                                      </p:cBhvr>
                                      <p:tavLst>
                                        <p:tav tm="0">
                                          <p:val>
                                            <p:fltVal val="0"/>
                                          </p:val>
                                        </p:tav>
                                        <p:tav tm="100000">
                                          <p:val>
                                            <p:strVal val="#ppt_w"/>
                                          </p:val>
                                        </p:tav>
                                      </p:tavLst>
                                    </p:anim>
                                    <p:anim calcmode="lin" valueType="num">
                                      <p:cBhvr>
                                        <p:cTn id="54" dur="500" fill="hold"/>
                                        <p:tgtEl>
                                          <p:spTgt spid="265224"/>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65226"/>
                                        </p:tgtEl>
                                        <p:attrNameLst>
                                          <p:attrName>style.visibility</p:attrName>
                                        </p:attrNameLst>
                                      </p:cBhvr>
                                      <p:to>
                                        <p:strVal val="visible"/>
                                      </p:to>
                                    </p:set>
                                    <p:animEffect transition="in" filter="strips(downLeft)">
                                      <p:cBhvr>
                                        <p:cTn id="59" dur="500"/>
                                        <p:tgtEl>
                                          <p:spTgt spid="265226"/>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65225"/>
                                        </p:tgtEl>
                                        <p:attrNameLst>
                                          <p:attrName>style.visibility</p:attrName>
                                        </p:attrNameLst>
                                      </p:cBhvr>
                                      <p:to>
                                        <p:strVal val="visible"/>
                                      </p:to>
                                    </p:set>
                                    <p:animEffect transition="in" filter="diamond(in)">
                                      <p:cBhvr>
                                        <p:cTn id="63" dur="500"/>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p:bldP spid="265222" grpId="0"/>
      <p:bldP spid="265223" grpId="0"/>
      <p:bldP spid="265224" grpId="0"/>
      <p:bldP spid="265225" grpId="0"/>
      <p:bldP spid="265226" grpId="0"/>
      <p:bldP spid="265279" grpId="0" animBg="1"/>
      <p:bldP spid="265280" grpId="0" animBg="1"/>
      <p:bldP spid="265281" grpId="0" animBg="1"/>
      <p:bldP spid="265282" grpId="0" animBg="1"/>
      <p:bldP spid="265283" grpId="0" animBg="1"/>
      <p:bldP spid="2652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4"/>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6245" name="Text Box 5"/>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6246" name="Text Box 6"/>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6247" name="Text Box 7"/>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266248" name="Text Box 8"/>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1 us extraneous because it makes the denominator of the original equation equal to 0. The only solution is </a:t>
            </a:r>
            <a:r>
              <a:rPr lang="en-US" altLang="en-US" i="1"/>
              <a:t>x</a:t>
            </a:r>
            <a:r>
              <a:rPr lang="en-US" altLang="en-US"/>
              <a:t> = –6.</a:t>
            </a:r>
          </a:p>
        </p:txBody>
      </p:sp>
      <p:sp>
        <p:nvSpPr>
          <p:cNvPr id="266249" name="Text Box 9"/>
          <p:cNvSpPr txBox="1">
            <a:spLocks noChangeArrowheads="1"/>
          </p:cNvSpPr>
          <p:nvPr/>
        </p:nvSpPr>
        <p:spPr bwMode="auto">
          <a:xfrm>
            <a:off x="1295400" y="1752600"/>
            <a:ext cx="270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266250" name="Text Box 10"/>
          <p:cNvSpPr txBox="1">
            <a:spLocks noChangeArrowheads="1"/>
          </p:cNvSpPr>
          <p:nvPr/>
        </p:nvSpPr>
        <p:spPr bwMode="auto">
          <a:xfrm>
            <a:off x="1293813" y="2286000"/>
            <a:ext cx="312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 </a:t>
            </a:r>
            <a:r>
              <a:rPr lang="en-US" altLang="en-US"/>
              <a:t>+ 6)(</a:t>
            </a:r>
            <a:r>
              <a:rPr lang="en-US" altLang="en-US" i="1"/>
              <a:t>x </a:t>
            </a:r>
            <a:r>
              <a:rPr lang="en-US" altLang="en-US"/>
              <a:t>– 1) </a:t>
            </a:r>
          </a:p>
        </p:txBody>
      </p:sp>
      <p:sp>
        <p:nvSpPr>
          <p:cNvPr id="266251" name="Text Box 11"/>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1 = 0</a:t>
            </a:r>
          </a:p>
        </p:txBody>
      </p:sp>
      <p:sp>
        <p:nvSpPr>
          <p:cNvPr id="266252" name="Text Box 12"/>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1</a:t>
            </a:r>
          </a:p>
        </p:txBody>
      </p:sp>
      <p:sp>
        <p:nvSpPr>
          <p:cNvPr id="23563" name="Text Box 1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6244"/>
                                        </p:tgtEl>
                                        <p:attrNameLst>
                                          <p:attrName>style.visibility</p:attrName>
                                        </p:attrNameLst>
                                      </p:cBhvr>
                                      <p:to>
                                        <p:strVal val="visible"/>
                                      </p:to>
                                    </p:set>
                                    <p:animEffect transition="in" filter="strips(downLeft)">
                                      <p:cBhvr>
                                        <p:cTn id="7" dur="500"/>
                                        <p:tgtEl>
                                          <p:spTgt spid="26624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66249"/>
                                        </p:tgtEl>
                                        <p:attrNameLst>
                                          <p:attrName>style.visibility</p:attrName>
                                        </p:attrNameLst>
                                      </p:cBhvr>
                                      <p:to>
                                        <p:strVal val="visible"/>
                                      </p:to>
                                    </p:set>
                                    <p:animEffect transition="in" filter="diamond(in)">
                                      <p:cBhvr>
                                        <p:cTn id="11" dur="500"/>
                                        <p:tgtEl>
                                          <p:spTgt spid="266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6245"/>
                                        </p:tgtEl>
                                        <p:attrNameLst>
                                          <p:attrName>style.visibility</p:attrName>
                                        </p:attrNameLst>
                                      </p:cBhvr>
                                      <p:to>
                                        <p:strVal val="visible"/>
                                      </p:to>
                                    </p:set>
                                    <p:animEffect transition="in" filter="strips(downLeft)">
                                      <p:cBhvr>
                                        <p:cTn id="16" dur="500"/>
                                        <p:tgtEl>
                                          <p:spTgt spid="266245"/>
                                        </p:tgtEl>
                                      </p:cBhvr>
                                    </p:animEffect>
                                  </p:childTnLst>
                                </p:cTn>
                              </p:par>
                            </p:childTnLst>
                          </p:cTn>
                        </p:par>
                        <p:par>
                          <p:cTn id="17" fill="hold" nodeType="afterGroup">
                            <p:stCondLst>
                              <p:cond delay="500"/>
                            </p:stCondLst>
                            <p:childTnLst>
                              <p:par>
                                <p:cTn id="18" presetID="8" presetClass="entr" presetSubtype="16" fill="hold" grpId="0" nodeType="afterEffect">
                                  <p:stCondLst>
                                    <p:cond delay="0"/>
                                  </p:stCondLst>
                                  <p:childTnLst>
                                    <p:set>
                                      <p:cBhvr>
                                        <p:cTn id="19" dur="1" fill="hold">
                                          <p:stCondLst>
                                            <p:cond delay="0"/>
                                          </p:stCondLst>
                                        </p:cTn>
                                        <p:tgtEl>
                                          <p:spTgt spid="266250"/>
                                        </p:tgtEl>
                                        <p:attrNameLst>
                                          <p:attrName>style.visibility</p:attrName>
                                        </p:attrNameLst>
                                      </p:cBhvr>
                                      <p:to>
                                        <p:strVal val="visible"/>
                                      </p:to>
                                    </p:set>
                                    <p:animEffect transition="in" filter="diamond(in)">
                                      <p:cBhvr>
                                        <p:cTn id="20" dur="500"/>
                                        <p:tgtEl>
                                          <p:spTgt spid="2662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6246"/>
                                        </p:tgtEl>
                                        <p:attrNameLst>
                                          <p:attrName>style.visibility</p:attrName>
                                        </p:attrNameLst>
                                      </p:cBhvr>
                                      <p:to>
                                        <p:strVal val="visible"/>
                                      </p:to>
                                    </p:set>
                                    <p:animEffect transition="in" filter="strips(downLeft)">
                                      <p:cBhvr>
                                        <p:cTn id="25" dur="500"/>
                                        <p:tgtEl>
                                          <p:spTgt spid="26624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6251"/>
                                        </p:tgtEl>
                                        <p:attrNameLst>
                                          <p:attrName>style.visibility</p:attrName>
                                        </p:attrNameLst>
                                      </p:cBhvr>
                                      <p:to>
                                        <p:strVal val="visible"/>
                                      </p:to>
                                    </p:set>
                                    <p:animEffect transition="in" filter="checkerboard(across)">
                                      <p:cBhvr>
                                        <p:cTn id="29" dur="500"/>
                                        <p:tgtEl>
                                          <p:spTgt spid="2662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6247"/>
                                        </p:tgtEl>
                                        <p:attrNameLst>
                                          <p:attrName>style.visibility</p:attrName>
                                        </p:attrNameLst>
                                      </p:cBhvr>
                                      <p:to>
                                        <p:strVal val="visible"/>
                                      </p:to>
                                    </p:set>
                                    <p:animEffect transition="in" filter="strips(downLeft)">
                                      <p:cBhvr>
                                        <p:cTn id="34" dur="500"/>
                                        <p:tgtEl>
                                          <p:spTgt spid="266247"/>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6252"/>
                                        </p:tgtEl>
                                        <p:attrNameLst>
                                          <p:attrName>style.visibility</p:attrName>
                                        </p:attrNameLst>
                                      </p:cBhvr>
                                      <p:to>
                                        <p:strVal val="visible"/>
                                      </p:to>
                                    </p:set>
                                    <p:animEffect transition="in" filter="checkerboard(across)">
                                      <p:cBhvr>
                                        <p:cTn id="38" dur="500"/>
                                        <p:tgtEl>
                                          <p:spTgt spid="26625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6248"/>
                                        </p:tgtEl>
                                        <p:attrNameLst>
                                          <p:attrName>style.visibility</p:attrName>
                                        </p:attrNameLst>
                                      </p:cBhvr>
                                      <p:to>
                                        <p:strVal val="visible"/>
                                      </p:to>
                                    </p:set>
                                    <p:anim calcmode="lin" valueType="num">
                                      <p:cBhvr>
                                        <p:cTn id="43" dur="500" fill="hold"/>
                                        <p:tgtEl>
                                          <p:spTgt spid="266248"/>
                                        </p:tgtEl>
                                        <p:attrNameLst>
                                          <p:attrName>ppt_w</p:attrName>
                                        </p:attrNameLst>
                                      </p:cBhvr>
                                      <p:tavLst>
                                        <p:tav tm="0">
                                          <p:val>
                                            <p:fltVal val="0"/>
                                          </p:val>
                                        </p:tav>
                                        <p:tav tm="100000">
                                          <p:val>
                                            <p:strVal val="#ppt_w"/>
                                          </p:val>
                                        </p:tav>
                                      </p:tavLst>
                                    </p:anim>
                                    <p:anim calcmode="lin" valueType="num">
                                      <p:cBhvr>
                                        <p:cTn id="44" dur="500" fill="hold"/>
                                        <p:tgtEl>
                                          <p:spTgt spid="2662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p:bldP spid="266245" grpId="0"/>
      <p:bldP spid="266246" grpId="0"/>
      <p:bldP spid="266247" grpId="0"/>
      <p:bldP spid="266248" grpId="0"/>
      <p:bldP spid="266249" grpId="0"/>
      <p:bldP spid="266250" grpId="0"/>
      <p:bldP spid="266251" grpId="0"/>
      <p:bldP spid="26625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1498937"/>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a:solidFill>
                  <a:srgbClr val="006699"/>
                </a:solidFill>
                <a:latin typeface="Arial Black" pitchFamily="34" charset="0"/>
              </a:rPr>
              <a:t>Homework</a:t>
            </a:r>
          </a:p>
        </p:txBody>
      </p:sp>
      <p:sp>
        <p:nvSpPr>
          <p:cNvPr id="57363" name="Text Box 169"/>
          <p:cNvSpPr txBox="1">
            <a:spLocks noChangeArrowheads="1"/>
          </p:cNvSpPr>
          <p:nvPr/>
        </p:nvSpPr>
        <p:spPr bwMode="auto">
          <a:xfrm>
            <a:off x="1066800" y="3049250"/>
            <a:ext cx="67056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4400" b="1" dirty="0"/>
              <a:t>Textbook pg. 219 #2-4, 19-27</a:t>
            </a:r>
            <a:endParaRPr lang="en-US" altLang="en-US" sz="44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855"/>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Text Box 4"/>
          <p:cNvSpPr txBox="1">
            <a:spLocks noChangeArrowheads="1"/>
          </p:cNvSpPr>
          <p:nvPr/>
        </p:nvSpPr>
        <p:spPr bwMode="auto">
          <a:xfrm>
            <a:off x="1371600" y="-57150"/>
            <a:ext cx="7239000" cy="10223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pPr>
            <a:r>
              <a:rPr lang="en-US" altLang="en-US" sz="3400">
                <a:solidFill>
                  <a:schemeClr val="bg1"/>
                </a:solidFill>
                <a:latin typeface="Arial Black" pitchFamily="34" charset="0"/>
              </a:rPr>
              <a:t>Solving Rational Equations and Inequalities</a:t>
            </a:r>
            <a:endParaRPr lang="en-US" altLang="en-US" sz="3400"/>
          </a:p>
        </p:txBody>
      </p:sp>
      <p:sp>
        <p:nvSpPr>
          <p:cNvPr id="4100" name="Text Box 8"/>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Algebra 2</a:t>
            </a:r>
          </a:p>
        </p:txBody>
      </p:sp>
      <p:pic>
        <p:nvPicPr>
          <p:cNvPr id="4104" name="Picture 30" descr="splash_firs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31"/>
          <p:cNvSpPr txBox="1">
            <a:spLocks noChangeArrowheads="1"/>
          </p:cNvSpPr>
          <p:nvPr/>
        </p:nvSpPr>
        <p:spPr bwMode="auto">
          <a:xfrm>
            <a:off x="76200" y="6553200"/>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685800"/>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a:solidFill>
                  <a:srgbClr val="006699"/>
                </a:solidFill>
                <a:latin typeface="Arial Black" pitchFamily="34" charset="0"/>
              </a:rPr>
              <a:t>Homework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00200"/>
            <a:ext cx="8547467" cy="9906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3048000"/>
            <a:ext cx="9505779" cy="2103170"/>
          </a:xfrm>
          <a:prstGeom prst="rect">
            <a:avLst/>
          </a:prstGeom>
        </p:spPr>
      </p:pic>
    </p:spTree>
    <p:extLst>
      <p:ext uri="{BB962C8B-B14F-4D97-AF65-F5344CB8AC3E}">
        <p14:creationId xmlns:p14="http://schemas.microsoft.com/office/powerpoint/2010/main" val="24431738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8"/>
          <p:cNvSpPr txBox="1">
            <a:spLocks noChangeArrowheads="1"/>
          </p:cNvSpPr>
          <p:nvPr/>
        </p:nvSpPr>
        <p:spPr bwMode="auto">
          <a:xfrm>
            <a:off x="457200" y="1676400"/>
            <a:ext cx="86868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25000"/>
              </a:lnSpc>
            </a:pPr>
            <a:r>
              <a:rPr lang="en-US" altLang="en-US"/>
              <a:t>A </a:t>
            </a:r>
            <a:r>
              <a:rPr lang="en-US" altLang="en-US" b="1" u="sng"/>
              <a:t>rational equation</a:t>
            </a:r>
            <a:r>
              <a:rPr lang="en-US" altLang="en-US"/>
              <a:t> is an equation that contains </a:t>
            </a:r>
            <a:br>
              <a:rPr lang="en-US" altLang="en-US"/>
            </a:br>
            <a:r>
              <a:rPr lang="en-US" altLang="en-US"/>
              <a:t>one or more rational expressions. The time </a:t>
            </a:r>
            <a:r>
              <a:rPr lang="en-US" altLang="en-US" i="1"/>
              <a:t>t</a:t>
            </a:r>
            <a:r>
              <a:rPr lang="en-US" altLang="en-US"/>
              <a:t> in hours that it takes to travel </a:t>
            </a:r>
            <a:r>
              <a:rPr lang="en-US" altLang="en-US" i="1"/>
              <a:t>d </a:t>
            </a:r>
            <a:r>
              <a:rPr lang="en-US" altLang="en-US"/>
              <a:t>miles can be determined by using the equation </a:t>
            </a:r>
            <a:r>
              <a:rPr lang="en-US" altLang="en-US" i="1"/>
              <a:t>t </a:t>
            </a:r>
            <a:r>
              <a:rPr lang="en-US" altLang="en-US"/>
              <a:t>=     , where </a:t>
            </a:r>
            <a:r>
              <a:rPr lang="en-US" altLang="en-US" i="1"/>
              <a:t>r</a:t>
            </a:r>
            <a:r>
              <a:rPr lang="en-US" altLang="en-US"/>
              <a:t> is the average rate of speed. This equation is a rational equation. </a:t>
            </a:r>
          </a:p>
        </p:txBody>
      </p:sp>
      <p:grpSp>
        <p:nvGrpSpPr>
          <p:cNvPr id="8195" name="Group 27"/>
          <p:cNvGrpSpPr>
            <a:grpSpLocks/>
          </p:cNvGrpSpPr>
          <p:nvPr/>
        </p:nvGrpSpPr>
        <p:grpSpPr bwMode="auto">
          <a:xfrm>
            <a:off x="4038600" y="2984500"/>
            <a:ext cx="457200" cy="762000"/>
            <a:chOff x="864" y="3120"/>
            <a:chExt cx="288" cy="480"/>
          </a:xfrm>
        </p:grpSpPr>
        <p:grpSp>
          <p:nvGrpSpPr>
            <p:cNvPr id="8196" name="Group 26"/>
            <p:cNvGrpSpPr>
              <a:grpSpLocks/>
            </p:cNvGrpSpPr>
            <p:nvPr/>
          </p:nvGrpSpPr>
          <p:grpSpPr bwMode="auto">
            <a:xfrm>
              <a:off x="895" y="3120"/>
              <a:ext cx="238" cy="480"/>
              <a:chOff x="895" y="3120"/>
              <a:chExt cx="238" cy="480"/>
            </a:xfrm>
          </p:grpSpPr>
          <p:sp>
            <p:nvSpPr>
              <p:cNvPr id="8198" name="Text Box 23"/>
              <p:cNvSpPr txBox="1">
                <a:spLocks noChangeArrowheads="1"/>
              </p:cNvSpPr>
              <p:nvPr/>
            </p:nvSpPr>
            <p:spPr bwMode="auto">
              <a:xfrm>
                <a:off x="895" y="312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d</a:t>
                </a:r>
              </a:p>
            </p:txBody>
          </p:sp>
          <p:sp>
            <p:nvSpPr>
              <p:cNvPr id="8199" name="Text Box 24"/>
              <p:cNvSpPr txBox="1">
                <a:spLocks noChangeArrowheads="1"/>
              </p:cNvSpPr>
              <p:nvPr/>
            </p:nvSpPr>
            <p:spPr bwMode="auto">
              <a:xfrm>
                <a:off x="910" y="3312"/>
                <a:ext cx="1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r</a:t>
                </a:r>
                <a:endParaRPr lang="en-US" altLang="en-US"/>
              </a:p>
            </p:txBody>
          </p:sp>
        </p:grpSp>
        <p:sp>
          <p:nvSpPr>
            <p:cNvPr id="8197" name="Line 25"/>
            <p:cNvSpPr>
              <a:spLocks noChangeShapeType="1"/>
            </p:cNvSpPr>
            <p:nvPr/>
          </p:nvSpPr>
          <p:spPr bwMode="auto">
            <a:xfrm>
              <a:off x="864" y="3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533400" y="1600200"/>
            <a:ext cx="839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To solve a rational equation, start by multiplying each term of the equation by the least common denominator (LCD) of all of the expressions in the equation. This step eliminates the denominators of the rational expression and results in an equation you can solve by using algebra.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3. </a:t>
            </a:r>
            <a:endParaRPr lang="en-US" altLang="en-US">
              <a:latin typeface="Times" pitchFamily="18" charset="0"/>
            </a:endParaRPr>
          </a:p>
        </p:txBody>
      </p:sp>
      <p:sp>
        <p:nvSpPr>
          <p:cNvPr id="1024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Solving Rational Equations</a:t>
            </a:r>
            <a:endParaRPr lang="en-US" altLang="en-US" sz="2600">
              <a:solidFill>
                <a:schemeClr val="accent2"/>
              </a:solidFill>
              <a:latin typeface="Arial MT Bl" charset="0"/>
            </a:endParaRPr>
          </a:p>
        </p:txBody>
      </p:sp>
      <p:grpSp>
        <p:nvGrpSpPr>
          <p:cNvPr id="10244" name="Group 123"/>
          <p:cNvGrpSpPr>
            <a:grpSpLocks/>
          </p:cNvGrpSpPr>
          <p:nvPr/>
        </p:nvGrpSpPr>
        <p:grpSpPr bwMode="auto">
          <a:xfrm>
            <a:off x="4191000" y="1752600"/>
            <a:ext cx="619125" cy="762000"/>
            <a:chOff x="2668" y="840"/>
            <a:chExt cx="390" cy="480"/>
          </a:xfrm>
        </p:grpSpPr>
        <p:grpSp>
          <p:nvGrpSpPr>
            <p:cNvPr id="10263" name="Group 110"/>
            <p:cNvGrpSpPr>
              <a:grpSpLocks/>
            </p:cNvGrpSpPr>
            <p:nvPr/>
          </p:nvGrpSpPr>
          <p:grpSpPr bwMode="auto">
            <a:xfrm>
              <a:off x="2668" y="840"/>
              <a:ext cx="390" cy="480"/>
              <a:chOff x="680" y="3120"/>
              <a:chExt cx="672" cy="480"/>
            </a:xfrm>
          </p:grpSpPr>
          <p:sp>
            <p:nvSpPr>
              <p:cNvPr id="10265" name="Text Box 111"/>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18</a:t>
                </a:r>
              </a:p>
            </p:txBody>
          </p:sp>
          <p:sp>
            <p:nvSpPr>
              <p:cNvPr id="10266" name="Text Box 11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0264" name="Line 11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426" name="Group 130"/>
          <p:cNvGrpSpPr>
            <a:grpSpLocks/>
          </p:cNvGrpSpPr>
          <p:nvPr/>
        </p:nvGrpSpPr>
        <p:grpSpPr bwMode="auto">
          <a:xfrm>
            <a:off x="762000" y="2743200"/>
            <a:ext cx="3344863" cy="762000"/>
            <a:chOff x="278" y="1368"/>
            <a:chExt cx="2107" cy="480"/>
          </a:xfrm>
        </p:grpSpPr>
        <p:sp>
          <p:nvSpPr>
            <p:cNvPr id="10257" name="Text Box 124"/>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0258" name="Group 125"/>
            <p:cNvGrpSpPr>
              <a:grpSpLocks/>
            </p:cNvGrpSpPr>
            <p:nvPr/>
          </p:nvGrpSpPr>
          <p:grpSpPr bwMode="auto">
            <a:xfrm>
              <a:off x="927" y="1368"/>
              <a:ext cx="360" cy="480"/>
              <a:chOff x="2683" y="840"/>
              <a:chExt cx="360" cy="480"/>
            </a:xfrm>
          </p:grpSpPr>
          <p:grpSp>
            <p:nvGrpSpPr>
              <p:cNvPr id="10259" name="Group 126"/>
              <p:cNvGrpSpPr>
                <a:grpSpLocks/>
              </p:cNvGrpSpPr>
              <p:nvPr/>
            </p:nvGrpSpPr>
            <p:grpSpPr bwMode="auto">
              <a:xfrm>
                <a:off x="2683" y="840"/>
                <a:ext cx="360" cy="480"/>
                <a:chOff x="706" y="3120"/>
                <a:chExt cx="620" cy="480"/>
              </a:xfrm>
            </p:grpSpPr>
            <p:sp>
              <p:nvSpPr>
                <p:cNvPr id="10261" name="Text Box 127"/>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0262" name="Text Box 128"/>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0260" name="Line 129"/>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5427" name="Text Box 131"/>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55429" name="Text Box 133"/>
          <p:cNvSpPr txBox="1">
            <a:spLocks noChangeArrowheads="1"/>
          </p:cNvSpPr>
          <p:nvPr/>
        </p:nvSpPr>
        <p:spPr bwMode="auto">
          <a:xfrm>
            <a:off x="1679575" y="3429000"/>
            <a:ext cx="213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18 = 3</a:t>
            </a:r>
            <a:r>
              <a:rPr lang="en-US" altLang="en-US" i="1"/>
              <a:t>x</a:t>
            </a:r>
            <a:endParaRPr lang="en-US" altLang="en-US"/>
          </a:p>
        </p:txBody>
      </p:sp>
      <p:sp>
        <p:nvSpPr>
          <p:cNvPr id="55435" name="Text Box 139"/>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5436" name="Text Box 140"/>
          <p:cNvSpPr txBox="1">
            <a:spLocks noChangeArrowheads="1"/>
          </p:cNvSpPr>
          <p:nvPr/>
        </p:nvSpPr>
        <p:spPr bwMode="auto">
          <a:xfrm>
            <a:off x="911225" y="39624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3</a:t>
            </a:r>
            <a:r>
              <a:rPr lang="en-US" altLang="en-US" i="1"/>
              <a:t>x </a:t>
            </a:r>
            <a:r>
              <a:rPr lang="en-US" altLang="en-US"/>
              <a:t>– 18 = 0</a:t>
            </a:r>
          </a:p>
        </p:txBody>
      </p:sp>
      <p:sp>
        <p:nvSpPr>
          <p:cNvPr id="55437" name="Text Box 141"/>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55438" name="Text Box 142"/>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6)(</a:t>
            </a:r>
            <a:r>
              <a:rPr lang="en-US" altLang="en-US" i="1"/>
              <a:t>x </a:t>
            </a:r>
            <a:r>
              <a:rPr lang="en-US" altLang="en-US"/>
              <a:t>+ 3) = 0</a:t>
            </a:r>
          </a:p>
        </p:txBody>
      </p:sp>
      <p:sp>
        <p:nvSpPr>
          <p:cNvPr id="55439" name="Text Box 143"/>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55440" name="Text Box 144"/>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+ 3 = 0</a:t>
            </a:r>
          </a:p>
        </p:txBody>
      </p:sp>
      <p:sp>
        <p:nvSpPr>
          <p:cNvPr id="55441" name="Text Box 145"/>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55442" name="Text Box 146"/>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–3</a:t>
            </a:r>
          </a:p>
        </p:txBody>
      </p:sp>
      <p:sp>
        <p:nvSpPr>
          <p:cNvPr id="55443" name="Text Box 147"/>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427"/>
                                        </p:tgtEl>
                                        <p:attrNameLst>
                                          <p:attrName>style.visibility</p:attrName>
                                        </p:attrNameLst>
                                      </p:cBhvr>
                                      <p:to>
                                        <p:strVal val="visible"/>
                                      </p:to>
                                    </p:set>
                                    <p:animEffect transition="in" filter="strips(downLeft)">
                                      <p:cBhvr>
                                        <p:cTn id="7" dur="500"/>
                                        <p:tgtEl>
                                          <p:spTgt spid="5542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5426"/>
                                        </p:tgtEl>
                                        <p:attrNameLst>
                                          <p:attrName>style.visibility</p:attrName>
                                        </p:attrNameLst>
                                      </p:cBhvr>
                                      <p:to>
                                        <p:strVal val="visible"/>
                                      </p:to>
                                    </p:set>
                                    <p:animEffect transition="in" filter="blinds(horizontal)">
                                      <p:cBhvr>
                                        <p:cTn id="11" dur="500"/>
                                        <p:tgtEl>
                                          <p:spTgt spid="554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5435"/>
                                        </p:tgtEl>
                                        <p:attrNameLst>
                                          <p:attrName>style.visibility</p:attrName>
                                        </p:attrNameLst>
                                      </p:cBhvr>
                                      <p:to>
                                        <p:strVal val="visible"/>
                                      </p:to>
                                    </p:set>
                                    <p:animEffect transition="in" filter="strips(downLeft)">
                                      <p:cBhvr>
                                        <p:cTn id="16" dur="500"/>
                                        <p:tgtEl>
                                          <p:spTgt spid="55435"/>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5429"/>
                                        </p:tgtEl>
                                        <p:attrNameLst>
                                          <p:attrName>style.visibility</p:attrName>
                                        </p:attrNameLst>
                                      </p:cBhvr>
                                      <p:to>
                                        <p:strVal val="visible"/>
                                      </p:to>
                                    </p:set>
                                    <p:anim calcmode="lin" valueType="num">
                                      <p:cBhvr>
                                        <p:cTn id="20" dur="1000" fill="hold"/>
                                        <p:tgtEl>
                                          <p:spTgt spid="55429"/>
                                        </p:tgtEl>
                                        <p:attrNameLst>
                                          <p:attrName>ppt_x</p:attrName>
                                        </p:attrNameLst>
                                      </p:cBhvr>
                                      <p:tavLst>
                                        <p:tav tm="0">
                                          <p:val>
                                            <p:strVal val="#ppt_x-.2"/>
                                          </p:val>
                                        </p:tav>
                                        <p:tav tm="100000">
                                          <p:val>
                                            <p:strVal val="#ppt_x"/>
                                          </p:val>
                                        </p:tav>
                                      </p:tavLst>
                                    </p:anim>
                                    <p:anim calcmode="lin" valueType="num">
                                      <p:cBhvr>
                                        <p:cTn id="21" dur="1000" fill="hold"/>
                                        <p:tgtEl>
                                          <p:spTgt spid="5542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54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5437"/>
                                        </p:tgtEl>
                                        <p:attrNameLst>
                                          <p:attrName>style.visibility</p:attrName>
                                        </p:attrNameLst>
                                      </p:cBhvr>
                                      <p:to>
                                        <p:strVal val="visible"/>
                                      </p:to>
                                    </p:set>
                                    <p:animEffect transition="in" filter="strips(downLeft)">
                                      <p:cBhvr>
                                        <p:cTn id="27" dur="500"/>
                                        <p:tgtEl>
                                          <p:spTgt spid="55437"/>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5436"/>
                                        </p:tgtEl>
                                        <p:attrNameLst>
                                          <p:attrName>style.visibility</p:attrName>
                                        </p:attrNameLst>
                                      </p:cBhvr>
                                      <p:to>
                                        <p:strVal val="visible"/>
                                      </p:to>
                                    </p:set>
                                    <p:animEffect transition="in" filter="checkerboard(across)">
                                      <p:cBhvr>
                                        <p:cTn id="31" dur="500"/>
                                        <p:tgtEl>
                                          <p:spTgt spid="554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5439"/>
                                        </p:tgtEl>
                                        <p:attrNameLst>
                                          <p:attrName>style.visibility</p:attrName>
                                        </p:attrNameLst>
                                      </p:cBhvr>
                                      <p:to>
                                        <p:strVal val="visible"/>
                                      </p:to>
                                    </p:set>
                                    <p:animEffect transition="in" filter="strips(downLeft)">
                                      <p:cBhvr>
                                        <p:cTn id="36" dur="500"/>
                                        <p:tgtEl>
                                          <p:spTgt spid="55439"/>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5438"/>
                                        </p:tgtEl>
                                        <p:attrNameLst>
                                          <p:attrName>style.visibility</p:attrName>
                                        </p:attrNameLst>
                                      </p:cBhvr>
                                      <p:to>
                                        <p:strVal val="visible"/>
                                      </p:to>
                                    </p:set>
                                    <p:animEffect transition="in" filter="checkerboard(across)">
                                      <p:cBhvr>
                                        <p:cTn id="40" dur="500"/>
                                        <p:tgtEl>
                                          <p:spTgt spid="554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55441"/>
                                        </p:tgtEl>
                                        <p:attrNameLst>
                                          <p:attrName>style.visibility</p:attrName>
                                        </p:attrNameLst>
                                      </p:cBhvr>
                                      <p:to>
                                        <p:strVal val="visible"/>
                                      </p:to>
                                    </p:set>
                                    <p:animEffect transition="in" filter="strips(downLeft)">
                                      <p:cBhvr>
                                        <p:cTn id="45" dur="500"/>
                                        <p:tgtEl>
                                          <p:spTgt spid="55441"/>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55440"/>
                                        </p:tgtEl>
                                        <p:attrNameLst>
                                          <p:attrName>style.visibility</p:attrName>
                                        </p:attrNameLst>
                                      </p:cBhvr>
                                      <p:to>
                                        <p:strVal val="visible"/>
                                      </p:to>
                                    </p:set>
                                    <p:animEffect transition="in" filter="checkerboard(across)">
                                      <p:cBhvr>
                                        <p:cTn id="49" dur="500"/>
                                        <p:tgtEl>
                                          <p:spTgt spid="554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55443"/>
                                        </p:tgtEl>
                                        <p:attrNameLst>
                                          <p:attrName>style.visibility</p:attrName>
                                        </p:attrNameLst>
                                      </p:cBhvr>
                                      <p:to>
                                        <p:strVal val="visible"/>
                                      </p:to>
                                    </p:set>
                                    <p:animEffect transition="in" filter="strips(downLeft)">
                                      <p:cBhvr>
                                        <p:cTn id="54" dur="500"/>
                                        <p:tgtEl>
                                          <p:spTgt spid="55443"/>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55442"/>
                                        </p:tgtEl>
                                        <p:attrNameLst>
                                          <p:attrName>style.visibility</p:attrName>
                                        </p:attrNameLst>
                                      </p:cBhvr>
                                      <p:to>
                                        <p:strVal val="visible"/>
                                      </p:to>
                                    </p:set>
                                    <p:animEffect transition="in" filter="checkerboard(across)">
                                      <p:cBhvr>
                                        <p:cTn id="58" dur="500"/>
                                        <p:tgtEl>
                                          <p:spTgt spid="55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27" grpId="0"/>
      <p:bldP spid="55429" grpId="0"/>
      <p:bldP spid="55435" grpId="0"/>
      <p:bldP spid="55436" grpId="0"/>
      <p:bldP spid="55437" grpId="0"/>
      <p:bldP spid="55438" grpId="0"/>
      <p:bldP spid="55439" grpId="0"/>
      <p:bldP spid="55440" grpId="0"/>
      <p:bldP spid="55441" grpId="0"/>
      <p:bldP spid="55442" grpId="0"/>
      <p:bldP spid="554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1828800"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grpSp>
        <p:nvGrpSpPr>
          <p:cNvPr id="11267" name="Group 10"/>
          <p:cNvGrpSpPr>
            <a:grpSpLocks/>
          </p:cNvGrpSpPr>
          <p:nvPr/>
        </p:nvGrpSpPr>
        <p:grpSpPr bwMode="auto">
          <a:xfrm>
            <a:off x="2538413" y="1752600"/>
            <a:ext cx="571500" cy="762000"/>
            <a:chOff x="2683" y="840"/>
            <a:chExt cx="360" cy="480"/>
          </a:xfrm>
        </p:grpSpPr>
        <p:grpSp>
          <p:nvGrpSpPr>
            <p:cNvPr id="11306" name="Group 11"/>
            <p:cNvGrpSpPr>
              <a:grpSpLocks/>
            </p:cNvGrpSpPr>
            <p:nvPr/>
          </p:nvGrpSpPr>
          <p:grpSpPr bwMode="auto">
            <a:xfrm>
              <a:off x="2683" y="840"/>
              <a:ext cx="360" cy="480"/>
              <a:chOff x="706" y="3120"/>
              <a:chExt cx="620" cy="480"/>
            </a:xfrm>
          </p:grpSpPr>
          <p:sp>
            <p:nvSpPr>
              <p:cNvPr id="11308" name="Text Box 1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9" name="Text Box 13"/>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307" name="Line 1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68" name="Text Box 15"/>
          <p:cNvSpPr txBox="1">
            <a:spLocks noChangeArrowheads="1"/>
          </p:cNvSpPr>
          <p:nvPr/>
        </p:nvSpPr>
        <p:spPr bwMode="auto">
          <a:xfrm>
            <a:off x="762000" y="190500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48848" name="Line 16"/>
          <p:cNvSpPr>
            <a:spLocks noChangeShapeType="1"/>
          </p:cNvSpPr>
          <p:nvPr/>
        </p:nvSpPr>
        <p:spPr bwMode="auto">
          <a:xfrm>
            <a:off x="1905000"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Line 17"/>
          <p:cNvSpPr>
            <a:spLocks noChangeShapeType="1"/>
          </p:cNvSpPr>
          <p:nvPr/>
        </p:nvSpPr>
        <p:spPr bwMode="auto">
          <a:xfrm>
            <a:off x="3276600"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51" name="Group 19"/>
          <p:cNvGrpSpPr>
            <a:grpSpLocks/>
          </p:cNvGrpSpPr>
          <p:nvPr/>
        </p:nvGrpSpPr>
        <p:grpSpPr bwMode="auto">
          <a:xfrm>
            <a:off x="1889125" y="2552700"/>
            <a:ext cx="1196975" cy="762000"/>
            <a:chOff x="1190" y="1608"/>
            <a:chExt cx="754" cy="480"/>
          </a:xfrm>
        </p:grpSpPr>
        <p:grpSp>
          <p:nvGrpSpPr>
            <p:cNvPr id="11300" name="Group 4"/>
            <p:cNvGrpSpPr>
              <a:grpSpLocks/>
            </p:cNvGrpSpPr>
            <p:nvPr/>
          </p:nvGrpSpPr>
          <p:grpSpPr bwMode="auto">
            <a:xfrm>
              <a:off x="1584" y="1608"/>
              <a:ext cx="360" cy="480"/>
              <a:chOff x="2683" y="840"/>
              <a:chExt cx="360" cy="480"/>
            </a:xfrm>
          </p:grpSpPr>
          <p:grpSp>
            <p:nvGrpSpPr>
              <p:cNvPr id="11302" name="Group 5"/>
              <p:cNvGrpSpPr>
                <a:grpSpLocks/>
              </p:cNvGrpSpPr>
              <p:nvPr/>
            </p:nvGrpSpPr>
            <p:grpSpPr bwMode="auto">
              <a:xfrm>
                <a:off x="2683" y="840"/>
                <a:ext cx="360" cy="480"/>
                <a:chOff x="706" y="3120"/>
                <a:chExt cx="620" cy="480"/>
              </a:xfrm>
            </p:grpSpPr>
            <p:sp>
              <p:nvSpPr>
                <p:cNvPr id="11304" name="Text Box 6"/>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5" name="Text Box 7"/>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6</a:t>
                  </a:r>
                </a:p>
              </p:txBody>
            </p:sp>
          </p:grpSp>
          <p:sp>
            <p:nvSpPr>
              <p:cNvPr id="11303" name="Line 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301" name="Text Box 18"/>
            <p:cNvSpPr txBox="1">
              <a:spLocks noChangeArrowheads="1"/>
            </p:cNvSpPr>
            <p:nvPr/>
          </p:nvSpPr>
          <p:spPr bwMode="auto">
            <a:xfrm>
              <a:off x="1190" y="1700"/>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a:t> –</a:t>
              </a:r>
              <a:endParaRPr lang="en-US" altLang="en-US">
                <a:solidFill>
                  <a:srgbClr val="FF0000"/>
                </a:solidFill>
              </a:endParaRPr>
            </a:p>
          </p:txBody>
        </p:sp>
      </p:grpSp>
      <p:sp>
        <p:nvSpPr>
          <p:cNvPr id="248852" name="Text Box 20"/>
          <p:cNvSpPr txBox="1">
            <a:spLocks noChangeArrowheads="1"/>
          </p:cNvSpPr>
          <p:nvPr/>
        </p:nvSpPr>
        <p:spPr bwMode="auto">
          <a:xfrm>
            <a:off x="3413125"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3" name="Text Box 21"/>
          <p:cNvSpPr txBox="1">
            <a:spLocks noChangeArrowheads="1"/>
          </p:cNvSpPr>
          <p:nvPr/>
        </p:nvSpPr>
        <p:spPr bwMode="auto">
          <a:xfrm>
            <a:off x="3406775"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4" name="Text Box 22"/>
          <p:cNvSpPr txBox="1">
            <a:spLocks noChangeArrowheads="1"/>
          </p:cNvSpPr>
          <p:nvPr/>
        </p:nvSpPr>
        <p:spPr bwMode="auto">
          <a:xfrm>
            <a:off x="34163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5" name="Text Box 23"/>
          <p:cNvSpPr txBox="1">
            <a:spLocks noChangeArrowheads="1"/>
          </p:cNvSpPr>
          <p:nvPr/>
        </p:nvSpPr>
        <p:spPr bwMode="auto">
          <a:xfrm>
            <a:off x="1990725" y="3200400"/>
            <a:ext cx="98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3</a:t>
            </a:r>
          </a:p>
        </p:txBody>
      </p:sp>
      <p:sp>
        <p:nvSpPr>
          <p:cNvPr id="248856" name="Text Box 24"/>
          <p:cNvSpPr txBox="1">
            <a:spLocks noChangeArrowheads="1"/>
          </p:cNvSpPr>
          <p:nvPr/>
        </p:nvSpPr>
        <p:spPr bwMode="auto">
          <a:xfrm>
            <a:off x="25908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7" name="Rectangle 25"/>
          <p:cNvSpPr>
            <a:spLocks noChangeArrowheads="1"/>
          </p:cNvSpPr>
          <p:nvPr/>
        </p:nvSpPr>
        <p:spPr bwMode="auto">
          <a:xfrm>
            <a:off x="3810000" y="3657600"/>
            <a:ext cx="42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sp>
        <p:nvSpPr>
          <p:cNvPr id="11278" name="Text Box 26"/>
          <p:cNvSpPr txBox="1">
            <a:spLocks noChangeArrowheads="1"/>
          </p:cNvSpPr>
          <p:nvPr/>
        </p:nvSpPr>
        <p:spPr bwMode="auto">
          <a:xfrm>
            <a:off x="5443538"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sp>
        <p:nvSpPr>
          <p:cNvPr id="248859" name="Line 27"/>
          <p:cNvSpPr>
            <a:spLocks noChangeShapeType="1"/>
          </p:cNvSpPr>
          <p:nvPr/>
        </p:nvSpPr>
        <p:spPr bwMode="auto">
          <a:xfrm>
            <a:off x="5519738"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60" name="Line 28"/>
          <p:cNvSpPr>
            <a:spLocks noChangeShapeType="1"/>
          </p:cNvSpPr>
          <p:nvPr/>
        </p:nvSpPr>
        <p:spPr bwMode="auto">
          <a:xfrm>
            <a:off x="6891338"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74" name="Group 42"/>
          <p:cNvGrpSpPr>
            <a:grpSpLocks/>
          </p:cNvGrpSpPr>
          <p:nvPr/>
        </p:nvGrpSpPr>
        <p:grpSpPr bwMode="auto">
          <a:xfrm>
            <a:off x="5105400" y="2552700"/>
            <a:ext cx="1731963" cy="762000"/>
            <a:chOff x="3216" y="1608"/>
            <a:chExt cx="1091" cy="480"/>
          </a:xfrm>
        </p:grpSpPr>
        <p:grpSp>
          <p:nvGrpSpPr>
            <p:cNvPr id="11294" name="Group 30"/>
            <p:cNvGrpSpPr>
              <a:grpSpLocks/>
            </p:cNvGrpSpPr>
            <p:nvPr/>
          </p:nvGrpSpPr>
          <p:grpSpPr bwMode="auto">
            <a:xfrm>
              <a:off x="3773" y="1608"/>
              <a:ext cx="534" cy="480"/>
              <a:chOff x="2592" y="840"/>
              <a:chExt cx="534" cy="480"/>
            </a:xfrm>
          </p:grpSpPr>
          <p:grpSp>
            <p:nvGrpSpPr>
              <p:cNvPr id="11296" name="Group 31"/>
              <p:cNvGrpSpPr>
                <a:grpSpLocks/>
              </p:cNvGrpSpPr>
              <p:nvPr/>
            </p:nvGrpSpPr>
            <p:grpSpPr bwMode="auto">
              <a:xfrm>
                <a:off x="2592" y="840"/>
                <a:ext cx="534" cy="480"/>
                <a:chOff x="549" y="3120"/>
                <a:chExt cx="920" cy="480"/>
              </a:xfrm>
            </p:grpSpPr>
            <p:sp>
              <p:nvSpPr>
                <p:cNvPr id="11298" name="Text Box 3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9" name="Text Box 33"/>
                <p:cNvSpPr txBox="1">
                  <a:spLocks noChangeArrowheads="1"/>
                </p:cNvSpPr>
                <p:nvPr/>
              </p:nvSpPr>
              <p:spPr bwMode="auto">
                <a:xfrm>
                  <a:off x="549" y="3312"/>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(–3)</a:t>
                  </a:r>
                </a:p>
              </p:txBody>
            </p:sp>
          </p:grpSp>
          <p:sp>
            <p:nvSpPr>
              <p:cNvPr id="11297" name="Line 3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95" name="Text Box 35"/>
            <p:cNvSpPr txBox="1">
              <a:spLocks noChangeArrowheads="1"/>
            </p:cNvSpPr>
            <p:nvPr/>
          </p:nvSpPr>
          <p:spPr bwMode="auto">
            <a:xfrm>
              <a:off x="3216" y="170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a:t> –</a:t>
              </a:r>
              <a:endParaRPr lang="en-US" altLang="en-US">
                <a:solidFill>
                  <a:srgbClr val="FF0000"/>
                </a:solidFill>
              </a:endParaRPr>
            </a:p>
          </p:txBody>
        </p:sp>
      </p:grpSp>
      <p:sp>
        <p:nvSpPr>
          <p:cNvPr id="248868" name="Text Box 36"/>
          <p:cNvSpPr txBox="1">
            <a:spLocks noChangeArrowheads="1"/>
          </p:cNvSpPr>
          <p:nvPr/>
        </p:nvSpPr>
        <p:spPr bwMode="auto">
          <a:xfrm>
            <a:off x="7027863"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69" name="Text Box 37"/>
          <p:cNvSpPr txBox="1">
            <a:spLocks noChangeArrowheads="1"/>
          </p:cNvSpPr>
          <p:nvPr/>
        </p:nvSpPr>
        <p:spPr bwMode="auto">
          <a:xfrm>
            <a:off x="7021513"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0" name="Text Box 38"/>
          <p:cNvSpPr txBox="1">
            <a:spLocks noChangeArrowheads="1"/>
          </p:cNvSpPr>
          <p:nvPr/>
        </p:nvSpPr>
        <p:spPr bwMode="auto">
          <a:xfrm>
            <a:off x="70310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1" name="Text Box 39"/>
          <p:cNvSpPr txBox="1">
            <a:spLocks noChangeArrowheads="1"/>
          </p:cNvSpPr>
          <p:nvPr/>
        </p:nvSpPr>
        <p:spPr bwMode="auto">
          <a:xfrm>
            <a:off x="5605463" y="3200400"/>
            <a:ext cx="1230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 + 6</a:t>
            </a:r>
          </a:p>
        </p:txBody>
      </p:sp>
      <p:sp>
        <p:nvSpPr>
          <p:cNvPr id="248872" name="Text Box 40"/>
          <p:cNvSpPr txBox="1">
            <a:spLocks noChangeArrowheads="1"/>
          </p:cNvSpPr>
          <p:nvPr/>
        </p:nvSpPr>
        <p:spPr bwMode="auto">
          <a:xfrm>
            <a:off x="62055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3" name="Rectangle 41"/>
          <p:cNvSpPr>
            <a:spLocks noChangeArrowheads="1"/>
          </p:cNvSpPr>
          <p:nvPr/>
        </p:nvSpPr>
        <p:spPr bwMode="auto">
          <a:xfrm>
            <a:off x="7424738" y="3657600"/>
            <a:ext cx="423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grpSp>
        <p:nvGrpSpPr>
          <p:cNvPr id="11288" name="Group 43"/>
          <p:cNvGrpSpPr>
            <a:grpSpLocks/>
          </p:cNvGrpSpPr>
          <p:nvPr/>
        </p:nvGrpSpPr>
        <p:grpSpPr bwMode="auto">
          <a:xfrm>
            <a:off x="6172200" y="1752600"/>
            <a:ext cx="571500" cy="762000"/>
            <a:chOff x="2683" y="840"/>
            <a:chExt cx="360" cy="480"/>
          </a:xfrm>
        </p:grpSpPr>
        <p:grpSp>
          <p:nvGrpSpPr>
            <p:cNvPr id="11290" name="Group 44"/>
            <p:cNvGrpSpPr>
              <a:grpSpLocks/>
            </p:cNvGrpSpPr>
            <p:nvPr/>
          </p:nvGrpSpPr>
          <p:grpSpPr bwMode="auto">
            <a:xfrm>
              <a:off x="2683" y="840"/>
              <a:ext cx="360" cy="480"/>
              <a:chOff x="706" y="3120"/>
              <a:chExt cx="620" cy="480"/>
            </a:xfrm>
          </p:grpSpPr>
          <p:sp>
            <p:nvSpPr>
              <p:cNvPr id="11292" name="Text Box 45"/>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3" name="Text Box 4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291" name="Line 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89" name="Text Box 5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8848"/>
                                        </p:tgtEl>
                                        <p:attrNameLst>
                                          <p:attrName>style.visibility</p:attrName>
                                        </p:attrNameLst>
                                      </p:cBhvr>
                                      <p:to>
                                        <p:strVal val="visible"/>
                                      </p:to>
                                    </p:set>
                                    <p:anim calcmode="lin" valueType="num">
                                      <p:cBhvr additive="base">
                                        <p:cTn id="7" dur="500" fill="hold"/>
                                        <p:tgtEl>
                                          <p:spTgt spid="248848"/>
                                        </p:tgtEl>
                                        <p:attrNameLst>
                                          <p:attrName>ppt_x</p:attrName>
                                        </p:attrNameLst>
                                      </p:cBhvr>
                                      <p:tavLst>
                                        <p:tav tm="0">
                                          <p:val>
                                            <p:strVal val="0-#ppt_w/2"/>
                                          </p:val>
                                        </p:tav>
                                        <p:tav tm="100000">
                                          <p:val>
                                            <p:strVal val="#ppt_x"/>
                                          </p:val>
                                        </p:tav>
                                      </p:tavLst>
                                    </p:anim>
                                    <p:anim calcmode="lin" valueType="num">
                                      <p:cBhvr additive="base">
                                        <p:cTn id="8" dur="500" fill="hold"/>
                                        <p:tgtEl>
                                          <p:spTgt spid="2488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49"/>
                                        </p:tgtEl>
                                        <p:attrNameLst>
                                          <p:attrName>style.visibility</p:attrName>
                                        </p:attrNameLst>
                                      </p:cBhvr>
                                      <p:to>
                                        <p:strVal val="visible"/>
                                      </p:to>
                                    </p:set>
                                    <p:anim calcmode="lin" valueType="num">
                                      <p:cBhvr additive="base">
                                        <p:cTn id="13" dur="500" fill="hold"/>
                                        <p:tgtEl>
                                          <p:spTgt spid="248849"/>
                                        </p:tgtEl>
                                        <p:attrNameLst>
                                          <p:attrName>ppt_x</p:attrName>
                                        </p:attrNameLst>
                                      </p:cBhvr>
                                      <p:tavLst>
                                        <p:tav tm="0">
                                          <p:val>
                                            <p:strVal val="#ppt_x"/>
                                          </p:val>
                                        </p:tav>
                                        <p:tav tm="100000">
                                          <p:val>
                                            <p:strVal val="#ppt_x"/>
                                          </p:val>
                                        </p:tav>
                                      </p:tavLst>
                                    </p:anim>
                                    <p:anim calcmode="lin" valueType="num">
                                      <p:cBhvr additive="base">
                                        <p:cTn id="14" dur="500" fill="hold"/>
                                        <p:tgtEl>
                                          <p:spTgt spid="24884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48851"/>
                                        </p:tgtEl>
                                        <p:attrNameLst>
                                          <p:attrName>style.visibility</p:attrName>
                                        </p:attrNameLst>
                                      </p:cBhvr>
                                      <p:to>
                                        <p:strVal val="visible"/>
                                      </p:to>
                                    </p:set>
                                    <p:animEffect transition="in" filter="wipe(left)">
                                      <p:cBhvr>
                                        <p:cTn id="18" dur="500"/>
                                        <p:tgtEl>
                                          <p:spTgt spid="24885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48852"/>
                                        </p:tgtEl>
                                        <p:attrNameLst>
                                          <p:attrName>style.visibility</p:attrName>
                                        </p:attrNameLst>
                                      </p:cBhvr>
                                      <p:to>
                                        <p:strVal val="visible"/>
                                      </p:to>
                                    </p:set>
                                    <p:animEffect transition="in" filter="wipe(left)">
                                      <p:cBhvr>
                                        <p:cTn id="22" dur="500"/>
                                        <p:tgtEl>
                                          <p:spTgt spid="248852"/>
                                        </p:tgtEl>
                                      </p:cBhvr>
                                    </p:animEffect>
                                  </p:childTnLst>
                                </p:cTn>
                              </p:par>
                            </p:childTnLst>
                          </p:cTn>
                        </p:par>
                        <p:par>
                          <p:cTn id="23" fill="hold" nodeType="afterGroup">
                            <p:stCondLst>
                              <p:cond delay="1500"/>
                            </p:stCondLst>
                            <p:childTnLst>
                              <p:par>
                                <p:cTn id="24" presetID="17" presetClass="entr" presetSubtype="10" fill="hold" grpId="0" nodeType="afterEffect">
                                  <p:stCondLst>
                                    <p:cond delay="0"/>
                                  </p:stCondLst>
                                  <p:childTnLst>
                                    <p:set>
                                      <p:cBhvr>
                                        <p:cTn id="25" dur="1" fill="hold">
                                          <p:stCondLst>
                                            <p:cond delay="0"/>
                                          </p:stCondLst>
                                        </p:cTn>
                                        <p:tgtEl>
                                          <p:spTgt spid="248853"/>
                                        </p:tgtEl>
                                        <p:attrNameLst>
                                          <p:attrName>style.visibility</p:attrName>
                                        </p:attrNameLst>
                                      </p:cBhvr>
                                      <p:to>
                                        <p:strVal val="visible"/>
                                      </p:to>
                                    </p:set>
                                    <p:anim calcmode="lin" valueType="num">
                                      <p:cBhvr>
                                        <p:cTn id="26" dur="500" fill="hold"/>
                                        <p:tgtEl>
                                          <p:spTgt spid="248853"/>
                                        </p:tgtEl>
                                        <p:attrNameLst>
                                          <p:attrName>ppt_w</p:attrName>
                                        </p:attrNameLst>
                                      </p:cBhvr>
                                      <p:tavLst>
                                        <p:tav tm="0">
                                          <p:val>
                                            <p:fltVal val="0"/>
                                          </p:val>
                                        </p:tav>
                                        <p:tav tm="100000">
                                          <p:val>
                                            <p:strVal val="#ppt_w"/>
                                          </p:val>
                                        </p:tav>
                                      </p:tavLst>
                                    </p:anim>
                                    <p:anim calcmode="lin" valueType="num">
                                      <p:cBhvr>
                                        <p:cTn id="27" dur="500" fill="hold"/>
                                        <p:tgtEl>
                                          <p:spTgt spid="248853"/>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2000"/>
                            </p:stCondLst>
                            <p:childTnLst>
                              <p:par>
                                <p:cTn id="29" presetID="17" presetClass="entr" presetSubtype="10" fill="hold" grpId="0" nodeType="afterEffect">
                                  <p:stCondLst>
                                    <p:cond delay="0"/>
                                  </p:stCondLst>
                                  <p:childTnLst>
                                    <p:set>
                                      <p:cBhvr>
                                        <p:cTn id="30" dur="1" fill="hold">
                                          <p:stCondLst>
                                            <p:cond delay="0"/>
                                          </p:stCondLst>
                                        </p:cTn>
                                        <p:tgtEl>
                                          <p:spTgt spid="248855"/>
                                        </p:tgtEl>
                                        <p:attrNameLst>
                                          <p:attrName>style.visibility</p:attrName>
                                        </p:attrNameLst>
                                      </p:cBhvr>
                                      <p:to>
                                        <p:strVal val="visible"/>
                                      </p:to>
                                    </p:set>
                                    <p:anim calcmode="lin" valueType="num">
                                      <p:cBhvr>
                                        <p:cTn id="31" dur="500" fill="hold"/>
                                        <p:tgtEl>
                                          <p:spTgt spid="248855"/>
                                        </p:tgtEl>
                                        <p:attrNameLst>
                                          <p:attrName>ppt_w</p:attrName>
                                        </p:attrNameLst>
                                      </p:cBhvr>
                                      <p:tavLst>
                                        <p:tav tm="0">
                                          <p:val>
                                            <p:fltVal val="0"/>
                                          </p:val>
                                        </p:tav>
                                        <p:tav tm="100000">
                                          <p:val>
                                            <p:strVal val="#ppt_w"/>
                                          </p:val>
                                        </p:tav>
                                      </p:tavLst>
                                    </p:anim>
                                    <p:anim calcmode="lin" valueType="num">
                                      <p:cBhvr>
                                        <p:cTn id="32" dur="500" fill="hold"/>
                                        <p:tgtEl>
                                          <p:spTgt spid="248855"/>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248856"/>
                                        </p:tgtEl>
                                        <p:attrNameLst>
                                          <p:attrName>style.visibility</p:attrName>
                                        </p:attrNameLst>
                                      </p:cBhvr>
                                      <p:to>
                                        <p:strVal val="visible"/>
                                      </p:to>
                                    </p:set>
                                    <p:animEffect transition="in" filter="wipe(down)">
                                      <p:cBhvr>
                                        <p:cTn id="36" dur="500"/>
                                        <p:tgtEl>
                                          <p:spTgt spid="248856"/>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248854"/>
                                        </p:tgtEl>
                                        <p:attrNameLst>
                                          <p:attrName>style.visibility</p:attrName>
                                        </p:attrNameLst>
                                      </p:cBhvr>
                                      <p:to>
                                        <p:strVal val="visible"/>
                                      </p:to>
                                    </p:set>
                                    <p:animEffect transition="in" filter="wipe(down)">
                                      <p:cBhvr>
                                        <p:cTn id="40" dur="500"/>
                                        <p:tgtEl>
                                          <p:spTgt spid="248854"/>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48857"/>
                                        </p:tgtEl>
                                        <p:attrNameLst>
                                          <p:attrName>style.visibility</p:attrName>
                                        </p:attrNameLst>
                                      </p:cBhvr>
                                      <p:to>
                                        <p:strVal val="visible"/>
                                      </p:to>
                                    </p:set>
                                    <p:animEffect transition="in" filter="dissolve">
                                      <p:cBhvr>
                                        <p:cTn id="44" dur="500"/>
                                        <p:tgtEl>
                                          <p:spTgt spid="24885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48859"/>
                                        </p:tgtEl>
                                        <p:attrNameLst>
                                          <p:attrName>style.visibility</p:attrName>
                                        </p:attrNameLst>
                                      </p:cBhvr>
                                      <p:to>
                                        <p:strVal val="visible"/>
                                      </p:to>
                                    </p:set>
                                    <p:anim calcmode="lin" valueType="num">
                                      <p:cBhvr additive="base">
                                        <p:cTn id="49" dur="500" fill="hold"/>
                                        <p:tgtEl>
                                          <p:spTgt spid="248859"/>
                                        </p:tgtEl>
                                        <p:attrNameLst>
                                          <p:attrName>ppt_x</p:attrName>
                                        </p:attrNameLst>
                                      </p:cBhvr>
                                      <p:tavLst>
                                        <p:tav tm="0">
                                          <p:val>
                                            <p:strVal val="0-#ppt_w/2"/>
                                          </p:val>
                                        </p:tav>
                                        <p:tav tm="100000">
                                          <p:val>
                                            <p:strVal val="#ppt_x"/>
                                          </p:val>
                                        </p:tav>
                                      </p:tavLst>
                                    </p:anim>
                                    <p:anim calcmode="lin" valueType="num">
                                      <p:cBhvr additive="base">
                                        <p:cTn id="50" dur="500" fill="hold"/>
                                        <p:tgtEl>
                                          <p:spTgt spid="24885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8860"/>
                                        </p:tgtEl>
                                        <p:attrNameLst>
                                          <p:attrName>style.visibility</p:attrName>
                                        </p:attrNameLst>
                                      </p:cBhvr>
                                      <p:to>
                                        <p:strVal val="visible"/>
                                      </p:to>
                                    </p:set>
                                    <p:anim calcmode="lin" valueType="num">
                                      <p:cBhvr additive="base">
                                        <p:cTn id="55" dur="500" fill="hold"/>
                                        <p:tgtEl>
                                          <p:spTgt spid="248860"/>
                                        </p:tgtEl>
                                        <p:attrNameLst>
                                          <p:attrName>ppt_x</p:attrName>
                                        </p:attrNameLst>
                                      </p:cBhvr>
                                      <p:tavLst>
                                        <p:tav tm="0">
                                          <p:val>
                                            <p:strVal val="#ppt_x"/>
                                          </p:val>
                                        </p:tav>
                                        <p:tav tm="100000">
                                          <p:val>
                                            <p:strVal val="#ppt_x"/>
                                          </p:val>
                                        </p:tav>
                                      </p:tavLst>
                                    </p:anim>
                                    <p:anim calcmode="lin" valueType="num">
                                      <p:cBhvr additive="base">
                                        <p:cTn id="56" dur="500" fill="hold"/>
                                        <p:tgtEl>
                                          <p:spTgt spid="248860"/>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nodeType="clickEffect">
                                  <p:stCondLst>
                                    <p:cond delay="0"/>
                                  </p:stCondLst>
                                  <p:childTnLst>
                                    <p:set>
                                      <p:cBhvr>
                                        <p:cTn id="60" dur="1" fill="hold">
                                          <p:stCondLst>
                                            <p:cond delay="0"/>
                                          </p:stCondLst>
                                        </p:cTn>
                                        <p:tgtEl>
                                          <p:spTgt spid="248874"/>
                                        </p:tgtEl>
                                        <p:attrNameLst>
                                          <p:attrName>style.visibility</p:attrName>
                                        </p:attrNameLst>
                                      </p:cBhvr>
                                      <p:to>
                                        <p:strVal val="visible"/>
                                      </p:to>
                                    </p:set>
                                    <p:animEffect transition="in" filter="wipe(down)">
                                      <p:cBhvr>
                                        <p:cTn id="61" dur="500"/>
                                        <p:tgtEl>
                                          <p:spTgt spid="2488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8868"/>
                                        </p:tgtEl>
                                        <p:attrNameLst>
                                          <p:attrName>style.visibility</p:attrName>
                                        </p:attrNameLst>
                                      </p:cBhvr>
                                      <p:to>
                                        <p:strVal val="visible"/>
                                      </p:to>
                                    </p:set>
                                    <p:animEffect transition="in" filter="wipe(left)">
                                      <p:cBhvr>
                                        <p:cTn id="64" dur="500"/>
                                        <p:tgtEl>
                                          <p:spTgt spid="248868"/>
                                        </p:tgtEl>
                                      </p:cBhvr>
                                    </p:animEffect>
                                  </p:childTnLst>
                                </p:cTn>
                              </p:par>
                            </p:childTnLst>
                          </p:cTn>
                        </p:par>
                        <p:par>
                          <p:cTn id="65" fill="hold" nodeType="afterGroup">
                            <p:stCondLst>
                              <p:cond delay="500"/>
                            </p:stCondLst>
                            <p:childTnLst>
                              <p:par>
                                <p:cTn id="66" presetID="17" presetClass="entr" presetSubtype="10" fill="hold" grpId="0" nodeType="afterEffect">
                                  <p:stCondLst>
                                    <p:cond delay="0"/>
                                  </p:stCondLst>
                                  <p:childTnLst>
                                    <p:set>
                                      <p:cBhvr>
                                        <p:cTn id="67" dur="1" fill="hold">
                                          <p:stCondLst>
                                            <p:cond delay="0"/>
                                          </p:stCondLst>
                                        </p:cTn>
                                        <p:tgtEl>
                                          <p:spTgt spid="248871"/>
                                        </p:tgtEl>
                                        <p:attrNameLst>
                                          <p:attrName>style.visibility</p:attrName>
                                        </p:attrNameLst>
                                      </p:cBhvr>
                                      <p:to>
                                        <p:strVal val="visible"/>
                                      </p:to>
                                    </p:set>
                                    <p:anim calcmode="lin" valueType="num">
                                      <p:cBhvr>
                                        <p:cTn id="68" dur="500" fill="hold"/>
                                        <p:tgtEl>
                                          <p:spTgt spid="248871"/>
                                        </p:tgtEl>
                                        <p:attrNameLst>
                                          <p:attrName>ppt_w</p:attrName>
                                        </p:attrNameLst>
                                      </p:cBhvr>
                                      <p:tavLst>
                                        <p:tav tm="0">
                                          <p:val>
                                            <p:fltVal val="0"/>
                                          </p:val>
                                        </p:tav>
                                        <p:tav tm="100000">
                                          <p:val>
                                            <p:strVal val="#ppt_w"/>
                                          </p:val>
                                        </p:tav>
                                      </p:tavLst>
                                    </p:anim>
                                    <p:anim calcmode="lin" valueType="num">
                                      <p:cBhvr>
                                        <p:cTn id="69" dur="500" fill="hold"/>
                                        <p:tgtEl>
                                          <p:spTgt spid="248871"/>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1000"/>
                            </p:stCondLst>
                            <p:childTnLst>
                              <p:par>
                                <p:cTn id="71" presetID="17" presetClass="entr" presetSubtype="10" fill="hold" grpId="0" nodeType="afterEffect">
                                  <p:stCondLst>
                                    <p:cond delay="0"/>
                                  </p:stCondLst>
                                  <p:childTnLst>
                                    <p:set>
                                      <p:cBhvr>
                                        <p:cTn id="72" dur="1" fill="hold">
                                          <p:stCondLst>
                                            <p:cond delay="0"/>
                                          </p:stCondLst>
                                        </p:cTn>
                                        <p:tgtEl>
                                          <p:spTgt spid="248869"/>
                                        </p:tgtEl>
                                        <p:attrNameLst>
                                          <p:attrName>style.visibility</p:attrName>
                                        </p:attrNameLst>
                                      </p:cBhvr>
                                      <p:to>
                                        <p:strVal val="visible"/>
                                      </p:to>
                                    </p:set>
                                    <p:anim calcmode="lin" valueType="num">
                                      <p:cBhvr>
                                        <p:cTn id="73" dur="500" fill="hold"/>
                                        <p:tgtEl>
                                          <p:spTgt spid="248869"/>
                                        </p:tgtEl>
                                        <p:attrNameLst>
                                          <p:attrName>ppt_w</p:attrName>
                                        </p:attrNameLst>
                                      </p:cBhvr>
                                      <p:tavLst>
                                        <p:tav tm="0">
                                          <p:val>
                                            <p:fltVal val="0"/>
                                          </p:val>
                                        </p:tav>
                                        <p:tav tm="100000">
                                          <p:val>
                                            <p:strVal val="#ppt_w"/>
                                          </p:val>
                                        </p:tav>
                                      </p:tavLst>
                                    </p:anim>
                                    <p:anim calcmode="lin" valueType="num">
                                      <p:cBhvr>
                                        <p:cTn id="74" dur="500" fill="hold"/>
                                        <p:tgtEl>
                                          <p:spTgt spid="248869"/>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500"/>
                            </p:stCondLst>
                            <p:childTnLst>
                              <p:par>
                                <p:cTn id="76" presetID="22" presetClass="entr" presetSubtype="4" fill="hold" grpId="0" nodeType="afterEffect">
                                  <p:stCondLst>
                                    <p:cond delay="0"/>
                                  </p:stCondLst>
                                  <p:childTnLst>
                                    <p:set>
                                      <p:cBhvr>
                                        <p:cTn id="77" dur="1" fill="hold">
                                          <p:stCondLst>
                                            <p:cond delay="0"/>
                                          </p:stCondLst>
                                        </p:cTn>
                                        <p:tgtEl>
                                          <p:spTgt spid="248872"/>
                                        </p:tgtEl>
                                        <p:attrNameLst>
                                          <p:attrName>style.visibility</p:attrName>
                                        </p:attrNameLst>
                                      </p:cBhvr>
                                      <p:to>
                                        <p:strVal val="visible"/>
                                      </p:to>
                                    </p:set>
                                    <p:animEffect transition="in" filter="wipe(down)">
                                      <p:cBhvr>
                                        <p:cTn id="78" dur="500"/>
                                        <p:tgtEl>
                                          <p:spTgt spid="248872"/>
                                        </p:tgtEl>
                                      </p:cBhvr>
                                    </p:animEffect>
                                  </p:childTnLst>
                                </p:cTn>
                              </p:par>
                            </p:childTnLst>
                          </p:cTn>
                        </p:par>
                        <p:par>
                          <p:cTn id="79" fill="hold" nodeType="afterGroup">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248870"/>
                                        </p:tgtEl>
                                        <p:attrNameLst>
                                          <p:attrName>style.visibility</p:attrName>
                                        </p:attrNameLst>
                                      </p:cBhvr>
                                      <p:to>
                                        <p:strVal val="visible"/>
                                      </p:to>
                                    </p:set>
                                    <p:animEffect transition="in" filter="wipe(down)">
                                      <p:cBhvr>
                                        <p:cTn id="82" dur="500"/>
                                        <p:tgtEl>
                                          <p:spTgt spid="248870"/>
                                        </p:tgtEl>
                                      </p:cBhvr>
                                    </p:animEffect>
                                  </p:childTnLst>
                                </p:cTn>
                              </p:par>
                            </p:childTnLst>
                          </p:cTn>
                        </p:par>
                        <p:par>
                          <p:cTn id="83" fill="hold" nodeType="afterGroup">
                            <p:stCondLst>
                              <p:cond delay="2500"/>
                            </p:stCondLst>
                            <p:childTnLst>
                              <p:par>
                                <p:cTn id="84" presetID="9" presetClass="entr" presetSubtype="0" fill="hold" grpId="0" nodeType="afterEffect">
                                  <p:stCondLst>
                                    <p:cond delay="0"/>
                                  </p:stCondLst>
                                  <p:childTnLst>
                                    <p:set>
                                      <p:cBhvr>
                                        <p:cTn id="85" dur="1" fill="hold">
                                          <p:stCondLst>
                                            <p:cond delay="0"/>
                                          </p:stCondLst>
                                        </p:cTn>
                                        <p:tgtEl>
                                          <p:spTgt spid="248873"/>
                                        </p:tgtEl>
                                        <p:attrNameLst>
                                          <p:attrName>style.visibility</p:attrName>
                                        </p:attrNameLst>
                                      </p:cBhvr>
                                      <p:to>
                                        <p:strVal val="visible"/>
                                      </p:to>
                                    </p:set>
                                    <p:animEffect transition="in" filter="dissolve">
                                      <p:cBhvr>
                                        <p:cTn id="86" dur="500"/>
                                        <p:tgtEl>
                                          <p:spTgt spid="248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8" grpId="0" animBg="1"/>
      <p:bldP spid="248849" grpId="0" animBg="1"/>
      <p:bldP spid="248852" grpId="0"/>
      <p:bldP spid="248853" grpId="0"/>
      <p:bldP spid="248854" grpId="0"/>
      <p:bldP spid="248855" grpId="0"/>
      <p:bldP spid="248856" grpId="0"/>
      <p:bldP spid="248857" grpId="0"/>
      <p:bldP spid="248859" grpId="0" animBg="1"/>
      <p:bldP spid="248860" grpId="0" animBg="1"/>
      <p:bldP spid="248868" grpId="0"/>
      <p:bldP spid="248869" grpId="0"/>
      <p:bldP spid="248870" grpId="0"/>
      <p:bldP spid="248871" grpId="0"/>
      <p:bldP spid="248872" grpId="0"/>
      <p:bldP spid="2488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1a</a:t>
            </a:r>
            <a:endParaRPr lang="en-US" altLang="en-US" sz="2600">
              <a:solidFill>
                <a:schemeClr val="accent2"/>
              </a:solidFill>
              <a:latin typeface="Arial MT Bl" charset="0"/>
            </a:endParaRPr>
          </a:p>
        </p:txBody>
      </p:sp>
      <p:graphicFrame>
        <p:nvGraphicFramePr>
          <p:cNvPr id="12291" name="Object 20"/>
          <p:cNvGraphicFramePr>
            <a:graphicFrameLocks noChangeAspect="1"/>
          </p:cNvGraphicFramePr>
          <p:nvPr/>
        </p:nvGraphicFramePr>
        <p:xfrm>
          <a:off x="2565400" y="1358900"/>
          <a:ext cx="914400" cy="288925"/>
        </p:xfrm>
        <a:graphic>
          <a:graphicData uri="http://schemas.openxmlformats.org/presentationml/2006/ole">
            <mc:AlternateContent xmlns:mc="http://schemas.openxmlformats.org/markup-compatibility/2006">
              <mc:Choice xmlns:v="urn:schemas-microsoft-com:vml" Requires="v">
                <p:oleObj spid="_x0000_s12338" name="Equation" r:id="rId4" imgW="446992" imgH="756448" progId="Equation.DSMT4">
                  <p:embed/>
                </p:oleObj>
              </mc:Choice>
              <mc:Fallback>
                <p:oleObj name="Equation" r:id="rId4" imgW="446992" imgH="756448"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22"/>
          <p:cNvGraphicFramePr>
            <a:graphicFrameLocks noChangeAspect="1"/>
          </p:cNvGraphicFramePr>
          <p:nvPr/>
        </p:nvGraphicFramePr>
        <p:xfrm>
          <a:off x="2940050" y="1363663"/>
          <a:ext cx="165100" cy="279400"/>
        </p:xfrm>
        <a:graphic>
          <a:graphicData uri="http://schemas.openxmlformats.org/presentationml/2006/ole">
            <mc:AlternateContent xmlns:mc="http://schemas.openxmlformats.org/markup-compatibility/2006">
              <mc:Choice xmlns:v="urn:schemas-microsoft-com:vml" Requires="v">
                <p:oleObj spid="_x0000_s12339" name="Equation" r:id="rId6" imgW="165028" imgH="279279" progId="Equation.DSMT4">
                  <p:embed/>
                </p:oleObj>
              </mc:Choice>
              <mc:Fallback>
                <p:oleObj name="Equation" r:id="rId6" imgW="165028" imgH="279279"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476" name="Text Box 132"/>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3x.</a:t>
            </a:r>
          </a:p>
        </p:txBody>
      </p:sp>
      <p:sp>
        <p:nvSpPr>
          <p:cNvPr id="57477" name="Text Box 133"/>
          <p:cNvSpPr txBox="1">
            <a:spLocks noChangeArrowheads="1"/>
          </p:cNvSpPr>
          <p:nvPr/>
        </p:nvSpPr>
        <p:spPr bwMode="auto">
          <a:xfrm>
            <a:off x="10414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10</a:t>
            </a:r>
            <a:r>
              <a:rPr lang="en-US" altLang="en-US" i="1"/>
              <a:t>x</a:t>
            </a:r>
            <a:r>
              <a:rPr lang="en-US" altLang="en-US"/>
              <a:t> = 12 + 6</a:t>
            </a:r>
            <a:r>
              <a:rPr lang="en-US" altLang="en-US" i="1"/>
              <a:t>x</a:t>
            </a:r>
            <a:endParaRPr lang="en-US" altLang="en-US"/>
          </a:p>
        </p:txBody>
      </p:sp>
      <p:sp>
        <p:nvSpPr>
          <p:cNvPr id="57478" name="Text Box 134"/>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7479" name="Text Box 135"/>
          <p:cNvSpPr txBox="1">
            <a:spLocks noChangeArrowheads="1"/>
          </p:cNvSpPr>
          <p:nvPr/>
        </p:nvSpPr>
        <p:spPr bwMode="auto">
          <a:xfrm>
            <a:off x="1219200" y="4114800"/>
            <a:ext cx="141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4</a:t>
            </a:r>
            <a:r>
              <a:rPr lang="en-US" altLang="en-US" i="1"/>
              <a:t>x </a:t>
            </a:r>
            <a:r>
              <a:rPr lang="en-US" altLang="en-US"/>
              <a:t>= 12</a:t>
            </a:r>
          </a:p>
        </p:txBody>
      </p:sp>
      <p:sp>
        <p:nvSpPr>
          <p:cNvPr id="57480" name="Text Box 136"/>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57485" name="Text Box 141"/>
          <p:cNvSpPr txBox="1">
            <a:spLocks noChangeArrowheads="1"/>
          </p:cNvSpPr>
          <p:nvPr/>
        </p:nvSpPr>
        <p:spPr bwMode="auto">
          <a:xfrm>
            <a:off x="1422400" y="4648200"/>
            <a:ext cx="102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3</a:t>
            </a:r>
          </a:p>
        </p:txBody>
      </p:sp>
      <p:sp>
        <p:nvSpPr>
          <p:cNvPr id="57486" name="Text Box 142"/>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2300" name="Group 153"/>
          <p:cNvGrpSpPr>
            <a:grpSpLocks/>
          </p:cNvGrpSpPr>
          <p:nvPr/>
        </p:nvGrpSpPr>
        <p:grpSpPr bwMode="auto">
          <a:xfrm>
            <a:off x="304800" y="1752600"/>
            <a:ext cx="8839200" cy="774700"/>
            <a:chOff x="192" y="1104"/>
            <a:chExt cx="5568" cy="488"/>
          </a:xfrm>
        </p:grpSpPr>
        <p:sp>
          <p:nvSpPr>
            <p:cNvPr id="12313" name="Text Box 124"/>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+ 2. </a:t>
              </a:r>
              <a:endParaRPr lang="en-US" altLang="en-US">
                <a:latin typeface="Times" pitchFamily="18" charset="0"/>
              </a:endParaRPr>
            </a:p>
          </p:txBody>
        </p:sp>
        <p:grpSp>
          <p:nvGrpSpPr>
            <p:cNvPr id="12314" name="Group 143"/>
            <p:cNvGrpSpPr>
              <a:grpSpLocks/>
            </p:cNvGrpSpPr>
            <p:nvPr/>
          </p:nvGrpSpPr>
          <p:grpSpPr bwMode="auto">
            <a:xfrm>
              <a:off x="2880" y="1104"/>
              <a:ext cx="288" cy="480"/>
              <a:chOff x="2736" y="840"/>
              <a:chExt cx="288" cy="480"/>
            </a:xfrm>
          </p:grpSpPr>
          <p:grpSp>
            <p:nvGrpSpPr>
              <p:cNvPr id="12320" name="Group 144"/>
              <p:cNvGrpSpPr>
                <a:grpSpLocks/>
              </p:cNvGrpSpPr>
              <p:nvPr/>
            </p:nvGrpSpPr>
            <p:grpSpPr bwMode="auto">
              <a:xfrm>
                <a:off x="2736" y="840"/>
                <a:ext cx="253" cy="480"/>
                <a:chOff x="797" y="3120"/>
                <a:chExt cx="436" cy="480"/>
              </a:xfrm>
            </p:grpSpPr>
            <p:sp>
              <p:nvSpPr>
                <p:cNvPr id="12322" name="Text Box 145"/>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sp>
              <p:nvSpPr>
                <p:cNvPr id="12323" name="Text Box 146"/>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2321" name="Line 1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15" name="Group 148"/>
            <p:cNvGrpSpPr>
              <a:grpSpLocks/>
            </p:cNvGrpSpPr>
            <p:nvPr/>
          </p:nvGrpSpPr>
          <p:grpSpPr bwMode="auto">
            <a:xfrm>
              <a:off x="2256" y="1112"/>
              <a:ext cx="390" cy="480"/>
              <a:chOff x="2668" y="840"/>
              <a:chExt cx="390" cy="480"/>
            </a:xfrm>
          </p:grpSpPr>
          <p:grpSp>
            <p:nvGrpSpPr>
              <p:cNvPr id="12316" name="Group 149"/>
              <p:cNvGrpSpPr>
                <a:grpSpLocks/>
              </p:cNvGrpSpPr>
              <p:nvPr/>
            </p:nvGrpSpPr>
            <p:grpSpPr bwMode="auto">
              <a:xfrm>
                <a:off x="2668" y="840"/>
                <a:ext cx="390" cy="480"/>
                <a:chOff x="680" y="3120"/>
                <a:chExt cx="672" cy="480"/>
              </a:xfrm>
            </p:grpSpPr>
            <p:sp>
              <p:nvSpPr>
                <p:cNvPr id="12318" name="Text Box 150"/>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10</a:t>
                  </a:r>
                </a:p>
              </p:txBody>
            </p:sp>
            <p:sp>
              <p:nvSpPr>
                <p:cNvPr id="12319" name="Text Box 151"/>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3</a:t>
                  </a:r>
                </a:p>
              </p:txBody>
            </p:sp>
          </p:grpSp>
          <p:sp>
            <p:nvSpPr>
              <p:cNvPr id="12317" name="Line 152"/>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7503" name="Group 159"/>
          <p:cNvGrpSpPr>
            <a:grpSpLocks/>
          </p:cNvGrpSpPr>
          <p:nvPr/>
        </p:nvGrpSpPr>
        <p:grpSpPr bwMode="auto">
          <a:xfrm>
            <a:off x="504825" y="2946400"/>
            <a:ext cx="4257675" cy="787400"/>
            <a:chOff x="192" y="1728"/>
            <a:chExt cx="2682" cy="496"/>
          </a:xfrm>
        </p:grpSpPr>
        <p:sp>
          <p:nvSpPr>
            <p:cNvPr id="12302" name="Text Box 126"/>
            <p:cNvSpPr txBox="1">
              <a:spLocks noChangeArrowheads="1"/>
            </p:cNvSpPr>
            <p:nvPr/>
          </p:nvSpPr>
          <p:spPr bwMode="auto">
            <a:xfrm>
              <a:off x="480" y="1820"/>
              <a:ext cx="23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+ 2</a:t>
              </a:r>
              <a:r>
                <a:rPr lang="en-US" altLang="en-US">
                  <a:solidFill>
                    <a:srgbClr val="FF0000"/>
                  </a:solidFill>
                </a:rPr>
                <a:t>(3</a:t>
              </a:r>
              <a:r>
                <a:rPr lang="en-US" altLang="en-US" i="1">
                  <a:solidFill>
                    <a:srgbClr val="FF0000"/>
                  </a:solidFill>
                </a:rPr>
                <a:t>x</a:t>
              </a:r>
              <a:r>
                <a:rPr lang="en-US" altLang="en-US">
                  <a:solidFill>
                    <a:srgbClr val="FF0000"/>
                  </a:solidFill>
                </a:rPr>
                <a:t>)</a:t>
              </a:r>
            </a:p>
          </p:txBody>
        </p:sp>
        <p:grpSp>
          <p:nvGrpSpPr>
            <p:cNvPr id="12303" name="Group 127"/>
            <p:cNvGrpSpPr>
              <a:grpSpLocks/>
            </p:cNvGrpSpPr>
            <p:nvPr/>
          </p:nvGrpSpPr>
          <p:grpSpPr bwMode="auto">
            <a:xfrm>
              <a:off x="192" y="1744"/>
              <a:ext cx="360" cy="480"/>
              <a:chOff x="2683" y="840"/>
              <a:chExt cx="360" cy="480"/>
            </a:xfrm>
          </p:grpSpPr>
          <p:grpSp>
            <p:nvGrpSpPr>
              <p:cNvPr id="12309" name="Group 128"/>
              <p:cNvGrpSpPr>
                <a:grpSpLocks/>
              </p:cNvGrpSpPr>
              <p:nvPr/>
            </p:nvGrpSpPr>
            <p:grpSpPr bwMode="auto">
              <a:xfrm>
                <a:off x="2683" y="840"/>
                <a:ext cx="360" cy="480"/>
                <a:chOff x="706" y="3120"/>
                <a:chExt cx="620" cy="480"/>
              </a:xfrm>
            </p:grpSpPr>
            <p:sp>
              <p:nvSpPr>
                <p:cNvPr id="12311" name="Text Box 129"/>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2312" name="Text Box 13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3</a:t>
                  </a:r>
                </a:p>
              </p:txBody>
            </p:sp>
          </p:grpSp>
          <p:sp>
            <p:nvSpPr>
              <p:cNvPr id="12310" name="Line 13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04" name="Group 154"/>
            <p:cNvGrpSpPr>
              <a:grpSpLocks/>
            </p:cNvGrpSpPr>
            <p:nvPr/>
          </p:nvGrpSpPr>
          <p:grpSpPr bwMode="auto">
            <a:xfrm>
              <a:off x="1253" y="1728"/>
              <a:ext cx="288" cy="480"/>
              <a:chOff x="2736" y="840"/>
              <a:chExt cx="288" cy="480"/>
            </a:xfrm>
          </p:grpSpPr>
          <p:grpSp>
            <p:nvGrpSpPr>
              <p:cNvPr id="12305" name="Group 155"/>
              <p:cNvGrpSpPr>
                <a:grpSpLocks/>
              </p:cNvGrpSpPr>
              <p:nvPr/>
            </p:nvGrpSpPr>
            <p:grpSpPr bwMode="auto">
              <a:xfrm>
                <a:off x="2744" y="840"/>
                <a:ext cx="238" cy="480"/>
                <a:chOff x="811" y="3120"/>
                <a:chExt cx="410" cy="480"/>
              </a:xfrm>
            </p:grpSpPr>
            <p:sp>
              <p:nvSpPr>
                <p:cNvPr id="12307" name="Text Box 156"/>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sp>
              <p:nvSpPr>
                <p:cNvPr id="12308" name="Text Box 157"/>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2306" name="Line 15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7476"/>
                                        </p:tgtEl>
                                        <p:attrNameLst>
                                          <p:attrName>style.visibility</p:attrName>
                                        </p:attrNameLst>
                                      </p:cBhvr>
                                      <p:to>
                                        <p:strVal val="visible"/>
                                      </p:to>
                                    </p:set>
                                    <p:animEffect transition="in" filter="strips(downLeft)">
                                      <p:cBhvr>
                                        <p:cTn id="7" dur="500"/>
                                        <p:tgtEl>
                                          <p:spTgt spid="57476"/>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57503"/>
                                        </p:tgtEl>
                                        <p:attrNameLst>
                                          <p:attrName>style.visibility</p:attrName>
                                        </p:attrNameLst>
                                      </p:cBhvr>
                                      <p:to>
                                        <p:strVal val="visible"/>
                                      </p:to>
                                    </p:set>
                                    <p:animEffect transition="in" filter="diamond(in)">
                                      <p:cBhvr>
                                        <p:cTn id="11" dur="500"/>
                                        <p:tgtEl>
                                          <p:spTgt spid="575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7478"/>
                                        </p:tgtEl>
                                        <p:attrNameLst>
                                          <p:attrName>style.visibility</p:attrName>
                                        </p:attrNameLst>
                                      </p:cBhvr>
                                      <p:to>
                                        <p:strVal val="visible"/>
                                      </p:to>
                                    </p:set>
                                    <p:animEffect transition="in" filter="strips(downLeft)">
                                      <p:cBhvr>
                                        <p:cTn id="16" dur="500"/>
                                        <p:tgtEl>
                                          <p:spTgt spid="5747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7477"/>
                                        </p:tgtEl>
                                        <p:attrNameLst>
                                          <p:attrName>style.visibility</p:attrName>
                                        </p:attrNameLst>
                                      </p:cBhvr>
                                      <p:to>
                                        <p:strVal val="visible"/>
                                      </p:to>
                                    </p:set>
                                    <p:anim calcmode="lin" valueType="num">
                                      <p:cBhvr>
                                        <p:cTn id="20" dur="1000" fill="hold"/>
                                        <p:tgtEl>
                                          <p:spTgt spid="57477"/>
                                        </p:tgtEl>
                                        <p:attrNameLst>
                                          <p:attrName>ppt_x</p:attrName>
                                        </p:attrNameLst>
                                      </p:cBhvr>
                                      <p:tavLst>
                                        <p:tav tm="0">
                                          <p:val>
                                            <p:strVal val="#ppt_x-.2"/>
                                          </p:val>
                                        </p:tav>
                                        <p:tav tm="100000">
                                          <p:val>
                                            <p:strVal val="#ppt_x"/>
                                          </p:val>
                                        </p:tav>
                                      </p:tavLst>
                                    </p:anim>
                                    <p:anim calcmode="lin" valueType="num">
                                      <p:cBhvr>
                                        <p:cTn id="21" dur="1000" fill="hold"/>
                                        <p:tgtEl>
                                          <p:spTgt spid="5747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7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7480"/>
                                        </p:tgtEl>
                                        <p:attrNameLst>
                                          <p:attrName>style.visibility</p:attrName>
                                        </p:attrNameLst>
                                      </p:cBhvr>
                                      <p:to>
                                        <p:strVal val="visible"/>
                                      </p:to>
                                    </p:set>
                                    <p:animEffect transition="in" filter="strips(downLeft)">
                                      <p:cBhvr>
                                        <p:cTn id="27" dur="500"/>
                                        <p:tgtEl>
                                          <p:spTgt spid="5748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7479"/>
                                        </p:tgtEl>
                                        <p:attrNameLst>
                                          <p:attrName>style.visibility</p:attrName>
                                        </p:attrNameLst>
                                      </p:cBhvr>
                                      <p:to>
                                        <p:strVal val="visible"/>
                                      </p:to>
                                    </p:set>
                                    <p:animEffect transition="in" filter="checkerboard(across)">
                                      <p:cBhvr>
                                        <p:cTn id="31" dur="500"/>
                                        <p:tgtEl>
                                          <p:spTgt spid="574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7486"/>
                                        </p:tgtEl>
                                        <p:attrNameLst>
                                          <p:attrName>style.visibility</p:attrName>
                                        </p:attrNameLst>
                                      </p:cBhvr>
                                      <p:to>
                                        <p:strVal val="visible"/>
                                      </p:to>
                                    </p:set>
                                    <p:animEffect transition="in" filter="strips(downLeft)">
                                      <p:cBhvr>
                                        <p:cTn id="36" dur="500"/>
                                        <p:tgtEl>
                                          <p:spTgt spid="57486"/>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7485"/>
                                        </p:tgtEl>
                                        <p:attrNameLst>
                                          <p:attrName>style.visibility</p:attrName>
                                        </p:attrNameLst>
                                      </p:cBhvr>
                                      <p:to>
                                        <p:strVal val="visible"/>
                                      </p:to>
                                    </p:set>
                                    <p:animEffect transition="in" filter="checkerboard(across)">
                                      <p:cBhvr>
                                        <p:cTn id="40" dur="500"/>
                                        <p:tgtEl>
                                          <p:spTgt spid="5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76" grpId="0"/>
      <p:bldP spid="57477" grpId="0"/>
      <p:bldP spid="57478" grpId="0"/>
      <p:bldP spid="57479" grpId="0"/>
      <p:bldP spid="57480" grpId="0"/>
      <p:bldP spid="57485" grpId="0"/>
      <p:bldP spid="574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1b</a:t>
            </a:r>
            <a:endParaRPr lang="en-US" altLang="en-US" sz="2600">
              <a:solidFill>
                <a:schemeClr val="accent2"/>
              </a:solidFill>
              <a:latin typeface="Arial MT Bl" charset="0"/>
            </a:endParaRPr>
          </a:p>
        </p:txBody>
      </p:sp>
      <p:sp>
        <p:nvSpPr>
          <p:cNvPr id="250885" name="Text Box 5"/>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4x.</a:t>
            </a:r>
          </a:p>
        </p:txBody>
      </p:sp>
      <p:sp>
        <p:nvSpPr>
          <p:cNvPr id="250886" name="Text Box 6"/>
          <p:cNvSpPr txBox="1">
            <a:spLocks noChangeArrowheads="1"/>
          </p:cNvSpPr>
          <p:nvPr/>
        </p:nvSpPr>
        <p:spPr bwMode="auto">
          <a:xfrm>
            <a:off x="20193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 + 5</a:t>
            </a:r>
            <a:r>
              <a:rPr lang="en-US" altLang="en-US" i="1"/>
              <a:t>x</a:t>
            </a:r>
            <a:r>
              <a:rPr lang="en-US" altLang="en-US"/>
              <a:t> = –7</a:t>
            </a:r>
            <a:r>
              <a:rPr lang="en-US" altLang="en-US" i="1"/>
              <a:t>x</a:t>
            </a:r>
            <a:endParaRPr lang="en-US" altLang="en-US"/>
          </a:p>
        </p:txBody>
      </p:sp>
      <p:sp>
        <p:nvSpPr>
          <p:cNvPr id="250887" name="Text Box 7"/>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0888" name="Text Box 8"/>
          <p:cNvSpPr txBox="1">
            <a:spLocks noChangeArrowheads="1"/>
          </p:cNvSpPr>
          <p:nvPr/>
        </p:nvSpPr>
        <p:spPr bwMode="auto">
          <a:xfrm>
            <a:off x="2849563" y="4114800"/>
            <a:ext cx="17986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24</a:t>
            </a:r>
            <a:r>
              <a:rPr lang="en-US" altLang="en-US" i="1"/>
              <a:t> </a:t>
            </a:r>
            <a:r>
              <a:rPr lang="en-US" altLang="en-US"/>
              <a:t>= –12</a:t>
            </a:r>
            <a:r>
              <a:rPr lang="en-US" altLang="en-US" i="1"/>
              <a:t>x</a:t>
            </a:r>
            <a:endParaRPr lang="en-US" altLang="en-US"/>
          </a:p>
        </p:txBody>
      </p:sp>
      <p:sp>
        <p:nvSpPr>
          <p:cNvPr id="250889" name="Text Box 9"/>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250890" name="Text Box 10"/>
          <p:cNvSpPr txBox="1">
            <a:spLocks noChangeArrowheads="1"/>
          </p:cNvSpPr>
          <p:nvPr/>
        </p:nvSpPr>
        <p:spPr bwMode="auto">
          <a:xfrm>
            <a:off x="3052763" y="4648200"/>
            <a:ext cx="1217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–2</a:t>
            </a:r>
          </a:p>
        </p:txBody>
      </p:sp>
      <p:sp>
        <p:nvSpPr>
          <p:cNvPr id="250891" name="Text Box 11"/>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3322" name="Group 41"/>
          <p:cNvGrpSpPr>
            <a:grpSpLocks/>
          </p:cNvGrpSpPr>
          <p:nvPr/>
        </p:nvGrpSpPr>
        <p:grpSpPr bwMode="auto">
          <a:xfrm>
            <a:off x="304800" y="1752600"/>
            <a:ext cx="8839200" cy="774700"/>
            <a:chOff x="192" y="1104"/>
            <a:chExt cx="5568" cy="488"/>
          </a:xfrm>
        </p:grpSpPr>
        <p:sp>
          <p:nvSpPr>
            <p:cNvPr id="13341" name="Text Box 13"/>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     . </a:t>
              </a:r>
              <a:endParaRPr lang="en-US" altLang="en-US">
                <a:latin typeface="Times" pitchFamily="18" charset="0"/>
              </a:endParaRPr>
            </a:p>
          </p:txBody>
        </p:sp>
        <p:grpSp>
          <p:nvGrpSpPr>
            <p:cNvPr id="13342" name="Group 14"/>
            <p:cNvGrpSpPr>
              <a:grpSpLocks/>
            </p:cNvGrpSpPr>
            <p:nvPr/>
          </p:nvGrpSpPr>
          <p:grpSpPr bwMode="auto">
            <a:xfrm>
              <a:off x="2877" y="1104"/>
              <a:ext cx="291" cy="480"/>
              <a:chOff x="2733" y="840"/>
              <a:chExt cx="291" cy="480"/>
            </a:xfrm>
          </p:grpSpPr>
          <p:grpSp>
            <p:nvGrpSpPr>
              <p:cNvPr id="13353" name="Group 15"/>
              <p:cNvGrpSpPr>
                <a:grpSpLocks/>
              </p:cNvGrpSpPr>
              <p:nvPr/>
            </p:nvGrpSpPr>
            <p:grpSpPr bwMode="auto">
              <a:xfrm>
                <a:off x="2733" y="840"/>
                <a:ext cx="256" cy="480"/>
                <a:chOff x="792" y="3120"/>
                <a:chExt cx="441" cy="480"/>
              </a:xfrm>
            </p:grpSpPr>
            <p:sp>
              <p:nvSpPr>
                <p:cNvPr id="13355" name="Text Box 16"/>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5</a:t>
                  </a:r>
                </a:p>
              </p:txBody>
            </p:sp>
            <p:sp>
              <p:nvSpPr>
                <p:cNvPr id="13356" name="Text Box 17"/>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54" name="Line 1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3" name="Group 19"/>
            <p:cNvGrpSpPr>
              <a:grpSpLocks/>
            </p:cNvGrpSpPr>
            <p:nvPr/>
          </p:nvGrpSpPr>
          <p:grpSpPr bwMode="auto">
            <a:xfrm>
              <a:off x="2324" y="1112"/>
              <a:ext cx="288" cy="480"/>
              <a:chOff x="2736" y="840"/>
              <a:chExt cx="288" cy="480"/>
            </a:xfrm>
          </p:grpSpPr>
          <p:grpSp>
            <p:nvGrpSpPr>
              <p:cNvPr id="13349" name="Group 20"/>
              <p:cNvGrpSpPr>
                <a:grpSpLocks/>
              </p:cNvGrpSpPr>
              <p:nvPr/>
            </p:nvGrpSpPr>
            <p:grpSpPr bwMode="auto">
              <a:xfrm>
                <a:off x="2736" y="840"/>
                <a:ext cx="253" cy="480"/>
                <a:chOff x="797" y="3120"/>
                <a:chExt cx="436" cy="480"/>
              </a:xfrm>
            </p:grpSpPr>
            <p:sp>
              <p:nvSpPr>
                <p:cNvPr id="13351" name="Text Box 21"/>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3352" name="Text Box 2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grpSp>
          <p:sp>
            <p:nvSpPr>
              <p:cNvPr id="13350" name="Line 2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44" name="Group 36"/>
            <p:cNvGrpSpPr>
              <a:grpSpLocks/>
            </p:cNvGrpSpPr>
            <p:nvPr/>
          </p:nvGrpSpPr>
          <p:grpSpPr bwMode="auto">
            <a:xfrm>
              <a:off x="3603" y="1112"/>
              <a:ext cx="291" cy="480"/>
              <a:chOff x="2733" y="840"/>
              <a:chExt cx="291" cy="480"/>
            </a:xfrm>
          </p:grpSpPr>
          <p:grpSp>
            <p:nvGrpSpPr>
              <p:cNvPr id="13345" name="Group 37"/>
              <p:cNvGrpSpPr>
                <a:grpSpLocks/>
              </p:cNvGrpSpPr>
              <p:nvPr/>
            </p:nvGrpSpPr>
            <p:grpSpPr bwMode="auto">
              <a:xfrm>
                <a:off x="2733" y="840"/>
                <a:ext cx="256" cy="480"/>
                <a:chOff x="792" y="3120"/>
                <a:chExt cx="441" cy="480"/>
              </a:xfrm>
            </p:grpSpPr>
            <p:sp>
              <p:nvSpPr>
                <p:cNvPr id="13347" name="Text Box 3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7</a:t>
                  </a:r>
                </a:p>
              </p:txBody>
            </p:sp>
            <p:sp>
              <p:nvSpPr>
                <p:cNvPr id="13348" name="Text Box 39"/>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grpSp>
          <p:sp>
            <p:nvSpPr>
              <p:cNvPr id="13346" name="Line 4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0927" name="Group 47"/>
          <p:cNvGrpSpPr>
            <a:grpSpLocks/>
          </p:cNvGrpSpPr>
          <p:nvPr/>
        </p:nvGrpSpPr>
        <p:grpSpPr bwMode="auto">
          <a:xfrm>
            <a:off x="588963" y="2946400"/>
            <a:ext cx="4713287" cy="787400"/>
            <a:chOff x="371" y="1856"/>
            <a:chExt cx="2969" cy="496"/>
          </a:xfrm>
        </p:grpSpPr>
        <p:grpSp>
          <p:nvGrpSpPr>
            <p:cNvPr id="13324" name="Group 24"/>
            <p:cNvGrpSpPr>
              <a:grpSpLocks/>
            </p:cNvGrpSpPr>
            <p:nvPr/>
          </p:nvGrpSpPr>
          <p:grpSpPr bwMode="auto">
            <a:xfrm>
              <a:off x="371" y="1856"/>
              <a:ext cx="2969" cy="496"/>
              <a:chOff x="245" y="1728"/>
              <a:chExt cx="2969" cy="496"/>
            </a:xfrm>
          </p:grpSpPr>
          <p:sp>
            <p:nvSpPr>
              <p:cNvPr id="13330" name="Text Box 25"/>
              <p:cNvSpPr txBox="1">
                <a:spLocks noChangeArrowheads="1"/>
              </p:cNvSpPr>
              <p:nvPr/>
            </p:nvSpPr>
            <p:spPr bwMode="auto">
              <a:xfrm>
                <a:off x="480" y="1820"/>
                <a:ext cx="2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(4</a:t>
                </a:r>
                <a:r>
                  <a:rPr lang="en-US" altLang="en-US" i="1">
                    <a:solidFill>
                      <a:srgbClr val="FF0000"/>
                    </a:solidFill>
                  </a:rPr>
                  <a:t>x</a:t>
                </a:r>
                <a:r>
                  <a:rPr lang="en-US" altLang="en-US">
                    <a:solidFill>
                      <a:srgbClr val="FF0000"/>
                    </a:solidFill>
                  </a:rPr>
                  <a:t>)</a:t>
                </a:r>
                <a:r>
                  <a:rPr lang="en-US" altLang="en-US"/>
                  <a:t> = –     </a:t>
                </a:r>
                <a:r>
                  <a:rPr lang="en-US" altLang="en-US">
                    <a:solidFill>
                      <a:srgbClr val="FF0000"/>
                    </a:solidFill>
                  </a:rPr>
                  <a:t>(4</a:t>
                </a:r>
                <a:r>
                  <a:rPr lang="en-US" altLang="en-US" i="1">
                    <a:solidFill>
                      <a:srgbClr val="FF0000"/>
                    </a:solidFill>
                  </a:rPr>
                  <a:t>x</a:t>
                </a:r>
                <a:r>
                  <a:rPr lang="en-US" altLang="en-US">
                    <a:solidFill>
                      <a:srgbClr val="FF0000"/>
                    </a:solidFill>
                  </a:rPr>
                  <a:t>)</a:t>
                </a:r>
              </a:p>
            </p:txBody>
          </p:sp>
          <p:grpSp>
            <p:nvGrpSpPr>
              <p:cNvPr id="13331" name="Group 26"/>
              <p:cNvGrpSpPr>
                <a:grpSpLocks/>
              </p:cNvGrpSpPr>
              <p:nvPr/>
            </p:nvGrpSpPr>
            <p:grpSpPr bwMode="auto">
              <a:xfrm>
                <a:off x="245" y="1744"/>
                <a:ext cx="288" cy="480"/>
                <a:chOff x="2736" y="840"/>
                <a:chExt cx="288" cy="480"/>
              </a:xfrm>
            </p:grpSpPr>
            <p:grpSp>
              <p:nvGrpSpPr>
                <p:cNvPr id="13337" name="Group 27"/>
                <p:cNvGrpSpPr>
                  <a:grpSpLocks/>
                </p:cNvGrpSpPr>
                <p:nvPr/>
              </p:nvGrpSpPr>
              <p:grpSpPr bwMode="auto">
                <a:xfrm>
                  <a:off x="2744" y="840"/>
                  <a:ext cx="238" cy="480"/>
                  <a:chOff x="811" y="3120"/>
                  <a:chExt cx="410" cy="480"/>
                </a:xfrm>
              </p:grpSpPr>
              <p:sp>
                <p:nvSpPr>
                  <p:cNvPr id="13339" name="Text Box 28"/>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3340" name="Text Box 29"/>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grpSp>
            <p:sp>
              <p:nvSpPr>
                <p:cNvPr id="13338" name="Line 3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3332" name="Group 31"/>
              <p:cNvGrpSpPr>
                <a:grpSpLocks/>
              </p:cNvGrpSpPr>
              <p:nvPr/>
            </p:nvGrpSpPr>
            <p:grpSpPr bwMode="auto">
              <a:xfrm>
                <a:off x="1253" y="1728"/>
                <a:ext cx="288" cy="480"/>
                <a:chOff x="2736" y="840"/>
                <a:chExt cx="288" cy="480"/>
              </a:xfrm>
            </p:grpSpPr>
            <p:grpSp>
              <p:nvGrpSpPr>
                <p:cNvPr id="13333" name="Group 32"/>
                <p:cNvGrpSpPr>
                  <a:grpSpLocks/>
                </p:cNvGrpSpPr>
                <p:nvPr/>
              </p:nvGrpSpPr>
              <p:grpSpPr bwMode="auto">
                <a:xfrm>
                  <a:off x="2740" y="840"/>
                  <a:ext cx="242" cy="480"/>
                  <a:chOff x="804" y="3120"/>
                  <a:chExt cx="417" cy="480"/>
                </a:xfrm>
              </p:grpSpPr>
              <p:sp>
                <p:nvSpPr>
                  <p:cNvPr id="13335" name="Text Box 33"/>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5</a:t>
                    </a:r>
                  </a:p>
                </p:txBody>
              </p:sp>
              <p:sp>
                <p:nvSpPr>
                  <p:cNvPr id="13336" name="Text Box 34"/>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34" name="Line 35"/>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325" name="Group 42"/>
            <p:cNvGrpSpPr>
              <a:grpSpLocks/>
            </p:cNvGrpSpPr>
            <p:nvPr/>
          </p:nvGrpSpPr>
          <p:grpSpPr bwMode="auto">
            <a:xfrm>
              <a:off x="2573" y="1856"/>
              <a:ext cx="288" cy="480"/>
              <a:chOff x="2736" y="840"/>
              <a:chExt cx="288" cy="480"/>
            </a:xfrm>
          </p:grpSpPr>
          <p:grpSp>
            <p:nvGrpSpPr>
              <p:cNvPr id="13326" name="Group 43"/>
              <p:cNvGrpSpPr>
                <a:grpSpLocks/>
              </p:cNvGrpSpPr>
              <p:nvPr/>
            </p:nvGrpSpPr>
            <p:grpSpPr bwMode="auto">
              <a:xfrm>
                <a:off x="2740" y="840"/>
                <a:ext cx="242" cy="480"/>
                <a:chOff x="804" y="3120"/>
                <a:chExt cx="417" cy="480"/>
              </a:xfrm>
            </p:grpSpPr>
            <p:sp>
              <p:nvSpPr>
                <p:cNvPr id="13328" name="Text Box 44"/>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7</a:t>
                  </a:r>
                </a:p>
              </p:txBody>
            </p:sp>
            <p:sp>
              <p:nvSpPr>
                <p:cNvPr id="13329"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grpSp>
          <p:sp>
            <p:nvSpPr>
              <p:cNvPr id="13327"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0885"/>
                                        </p:tgtEl>
                                        <p:attrNameLst>
                                          <p:attrName>style.visibility</p:attrName>
                                        </p:attrNameLst>
                                      </p:cBhvr>
                                      <p:to>
                                        <p:strVal val="visible"/>
                                      </p:to>
                                    </p:set>
                                    <p:animEffect transition="in" filter="strips(downLeft)">
                                      <p:cBhvr>
                                        <p:cTn id="7" dur="500"/>
                                        <p:tgtEl>
                                          <p:spTgt spid="250885"/>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250927"/>
                                        </p:tgtEl>
                                        <p:attrNameLst>
                                          <p:attrName>style.visibility</p:attrName>
                                        </p:attrNameLst>
                                      </p:cBhvr>
                                      <p:to>
                                        <p:strVal val="visible"/>
                                      </p:to>
                                    </p:set>
                                    <p:animEffect transition="in" filter="checkerboard(across)">
                                      <p:cBhvr>
                                        <p:cTn id="11" dur="500"/>
                                        <p:tgtEl>
                                          <p:spTgt spid="2509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0887"/>
                                        </p:tgtEl>
                                        <p:attrNameLst>
                                          <p:attrName>style.visibility</p:attrName>
                                        </p:attrNameLst>
                                      </p:cBhvr>
                                      <p:to>
                                        <p:strVal val="visible"/>
                                      </p:to>
                                    </p:set>
                                    <p:animEffect transition="in" filter="strips(downLeft)">
                                      <p:cBhvr>
                                        <p:cTn id="16" dur="500"/>
                                        <p:tgtEl>
                                          <p:spTgt spid="250887"/>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0886"/>
                                        </p:tgtEl>
                                        <p:attrNameLst>
                                          <p:attrName>style.visibility</p:attrName>
                                        </p:attrNameLst>
                                      </p:cBhvr>
                                      <p:to>
                                        <p:strVal val="visible"/>
                                      </p:to>
                                    </p:set>
                                    <p:anim calcmode="lin" valueType="num">
                                      <p:cBhvr>
                                        <p:cTn id="20" dur="1000" fill="hold"/>
                                        <p:tgtEl>
                                          <p:spTgt spid="250886"/>
                                        </p:tgtEl>
                                        <p:attrNameLst>
                                          <p:attrName>ppt_x</p:attrName>
                                        </p:attrNameLst>
                                      </p:cBhvr>
                                      <p:tavLst>
                                        <p:tav tm="0">
                                          <p:val>
                                            <p:strVal val="#ppt_x-.2"/>
                                          </p:val>
                                        </p:tav>
                                        <p:tav tm="100000">
                                          <p:val>
                                            <p:strVal val="#ppt_x"/>
                                          </p:val>
                                        </p:tav>
                                      </p:tavLst>
                                    </p:anim>
                                    <p:anim calcmode="lin" valueType="num">
                                      <p:cBhvr>
                                        <p:cTn id="21" dur="1000" fill="hold"/>
                                        <p:tgtEl>
                                          <p:spTgt spid="250886"/>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08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0889"/>
                                        </p:tgtEl>
                                        <p:attrNameLst>
                                          <p:attrName>style.visibility</p:attrName>
                                        </p:attrNameLst>
                                      </p:cBhvr>
                                      <p:to>
                                        <p:strVal val="visible"/>
                                      </p:to>
                                    </p:set>
                                    <p:animEffect transition="in" filter="strips(downLeft)">
                                      <p:cBhvr>
                                        <p:cTn id="27" dur="500"/>
                                        <p:tgtEl>
                                          <p:spTgt spid="250889"/>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0888"/>
                                        </p:tgtEl>
                                        <p:attrNameLst>
                                          <p:attrName>style.visibility</p:attrName>
                                        </p:attrNameLst>
                                      </p:cBhvr>
                                      <p:to>
                                        <p:strVal val="visible"/>
                                      </p:to>
                                    </p:set>
                                    <p:animEffect transition="in" filter="checkerboard(across)">
                                      <p:cBhvr>
                                        <p:cTn id="31" dur="500"/>
                                        <p:tgtEl>
                                          <p:spTgt spid="2508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0891"/>
                                        </p:tgtEl>
                                        <p:attrNameLst>
                                          <p:attrName>style.visibility</p:attrName>
                                        </p:attrNameLst>
                                      </p:cBhvr>
                                      <p:to>
                                        <p:strVal val="visible"/>
                                      </p:to>
                                    </p:set>
                                    <p:animEffect transition="in" filter="strips(downLeft)">
                                      <p:cBhvr>
                                        <p:cTn id="36" dur="500"/>
                                        <p:tgtEl>
                                          <p:spTgt spid="250891"/>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0890"/>
                                        </p:tgtEl>
                                        <p:attrNameLst>
                                          <p:attrName>style.visibility</p:attrName>
                                        </p:attrNameLst>
                                      </p:cBhvr>
                                      <p:to>
                                        <p:strVal val="visible"/>
                                      </p:to>
                                    </p:set>
                                    <p:animEffect transition="in" filter="checkerboard(across)">
                                      <p:cBhvr>
                                        <p:cTn id="40" dur="500"/>
                                        <p:tgtEl>
                                          <p:spTgt spid="250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5" grpId="0"/>
      <p:bldP spid="250886" grpId="0"/>
      <p:bldP spid="250887" grpId="0"/>
      <p:bldP spid="250888" grpId="0"/>
      <p:bldP spid="250889" grpId="0"/>
      <p:bldP spid="250890" grpId="0"/>
      <p:bldP spid="25089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1c</a:t>
            </a:r>
            <a:endParaRPr lang="en-US" altLang="en-US" sz="2600">
              <a:solidFill>
                <a:schemeClr val="accent2"/>
              </a:solidFill>
              <a:latin typeface="Arial MT Bl" charset="0"/>
            </a:endParaRPr>
          </a:p>
        </p:txBody>
      </p:sp>
      <p:sp>
        <p:nvSpPr>
          <p:cNvPr id="14339" name="Text Box 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1. </a:t>
            </a:r>
            <a:endParaRPr lang="en-US" altLang="en-US">
              <a:latin typeface="Times" pitchFamily="18" charset="0"/>
            </a:endParaRPr>
          </a:p>
        </p:txBody>
      </p:sp>
      <p:grpSp>
        <p:nvGrpSpPr>
          <p:cNvPr id="14340" name="Group 6"/>
          <p:cNvGrpSpPr>
            <a:grpSpLocks/>
          </p:cNvGrpSpPr>
          <p:nvPr/>
        </p:nvGrpSpPr>
        <p:grpSpPr bwMode="auto">
          <a:xfrm>
            <a:off x="4298950" y="1752600"/>
            <a:ext cx="457200" cy="762000"/>
            <a:chOff x="2736" y="840"/>
            <a:chExt cx="288" cy="480"/>
          </a:xfrm>
        </p:grpSpPr>
        <p:grpSp>
          <p:nvGrpSpPr>
            <p:cNvPr id="14359" name="Group 7"/>
            <p:cNvGrpSpPr>
              <a:grpSpLocks/>
            </p:cNvGrpSpPr>
            <p:nvPr/>
          </p:nvGrpSpPr>
          <p:grpSpPr bwMode="auto">
            <a:xfrm>
              <a:off x="2736" y="840"/>
              <a:ext cx="253" cy="480"/>
              <a:chOff x="797" y="3120"/>
              <a:chExt cx="436" cy="480"/>
            </a:xfrm>
          </p:grpSpPr>
          <p:sp>
            <p:nvSpPr>
              <p:cNvPr id="14361" name="Text Box 8"/>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sp>
            <p:nvSpPr>
              <p:cNvPr id="14362" name="Text Box 9"/>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4360" name="Line 10"/>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2939" name="Group 11"/>
          <p:cNvGrpSpPr>
            <a:grpSpLocks/>
          </p:cNvGrpSpPr>
          <p:nvPr/>
        </p:nvGrpSpPr>
        <p:grpSpPr bwMode="auto">
          <a:xfrm>
            <a:off x="762000" y="2743200"/>
            <a:ext cx="3344863" cy="762000"/>
            <a:chOff x="278" y="1368"/>
            <a:chExt cx="2107" cy="480"/>
          </a:xfrm>
        </p:grpSpPr>
        <p:sp>
          <p:nvSpPr>
            <p:cNvPr id="14353" name="Text Box 12"/>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1</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4354" name="Group 13"/>
            <p:cNvGrpSpPr>
              <a:grpSpLocks/>
            </p:cNvGrpSpPr>
            <p:nvPr/>
          </p:nvGrpSpPr>
          <p:grpSpPr bwMode="auto">
            <a:xfrm>
              <a:off x="980" y="1368"/>
              <a:ext cx="288" cy="480"/>
              <a:chOff x="2736" y="840"/>
              <a:chExt cx="288" cy="480"/>
            </a:xfrm>
          </p:grpSpPr>
          <p:grpSp>
            <p:nvGrpSpPr>
              <p:cNvPr id="14355" name="Group 14"/>
              <p:cNvGrpSpPr>
                <a:grpSpLocks/>
              </p:cNvGrpSpPr>
              <p:nvPr/>
            </p:nvGrpSpPr>
            <p:grpSpPr bwMode="auto">
              <a:xfrm>
                <a:off x="2744" y="840"/>
                <a:ext cx="238" cy="480"/>
                <a:chOff x="811" y="3120"/>
                <a:chExt cx="410" cy="480"/>
              </a:xfrm>
            </p:grpSpPr>
            <p:sp>
              <p:nvSpPr>
                <p:cNvPr id="14357" name="Text Box 15"/>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sp>
              <p:nvSpPr>
                <p:cNvPr id="14358" name="Text Box 1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4356" name="Line 1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2946" name="Text Box 18"/>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252947" name="Text Box 19"/>
          <p:cNvSpPr txBox="1">
            <a:spLocks noChangeArrowheads="1"/>
          </p:cNvSpPr>
          <p:nvPr/>
        </p:nvSpPr>
        <p:spPr bwMode="auto">
          <a:xfrm>
            <a:off x="1076325" y="3429000"/>
            <a:ext cx="174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6 – </a:t>
            </a:r>
            <a:r>
              <a:rPr lang="en-US" altLang="en-US" i="1"/>
              <a:t>x</a:t>
            </a:r>
            <a:endParaRPr lang="en-US" altLang="en-US"/>
          </a:p>
        </p:txBody>
      </p:sp>
      <p:sp>
        <p:nvSpPr>
          <p:cNvPr id="252948" name="Text Box 20"/>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252949" name="Text Box 21"/>
          <p:cNvSpPr txBox="1">
            <a:spLocks noChangeArrowheads="1"/>
          </p:cNvSpPr>
          <p:nvPr/>
        </p:nvSpPr>
        <p:spPr bwMode="auto">
          <a:xfrm>
            <a:off x="1255713" y="3962400"/>
            <a:ext cx="240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a:t>
            </a:r>
            <a:r>
              <a:rPr lang="en-US" altLang="en-US" i="1"/>
              <a:t>x </a:t>
            </a:r>
            <a:r>
              <a:rPr lang="en-US" altLang="en-US"/>
              <a:t>– 6 = 0</a:t>
            </a:r>
          </a:p>
        </p:txBody>
      </p:sp>
      <p:sp>
        <p:nvSpPr>
          <p:cNvPr id="252950" name="Text Box 22"/>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52951" name="Text Box 23"/>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2)(</a:t>
            </a:r>
            <a:r>
              <a:rPr lang="en-US" altLang="en-US" i="1"/>
              <a:t>x </a:t>
            </a:r>
            <a:r>
              <a:rPr lang="en-US" altLang="en-US"/>
              <a:t>+ 3) = 0</a:t>
            </a:r>
          </a:p>
        </p:txBody>
      </p:sp>
      <p:sp>
        <p:nvSpPr>
          <p:cNvPr id="252952" name="Text Box 24"/>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52953" name="Text Box 25"/>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 0 or </a:t>
            </a:r>
            <a:r>
              <a:rPr lang="en-US" altLang="en-US" i="1"/>
              <a:t>x </a:t>
            </a:r>
            <a:r>
              <a:rPr lang="en-US" altLang="en-US"/>
              <a:t>+ 3 = 0</a:t>
            </a:r>
          </a:p>
        </p:txBody>
      </p:sp>
      <p:sp>
        <p:nvSpPr>
          <p:cNvPr id="252954" name="Text Box 26"/>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52955" name="Text Box 27"/>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2 or </a:t>
            </a:r>
            <a:r>
              <a:rPr lang="en-US" altLang="en-US" i="1"/>
              <a:t>x </a:t>
            </a:r>
            <a:r>
              <a:rPr lang="en-US" altLang="en-US"/>
              <a:t>= –3</a:t>
            </a:r>
          </a:p>
        </p:txBody>
      </p:sp>
      <p:sp>
        <p:nvSpPr>
          <p:cNvPr id="252956" name="Text Box 28"/>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2946"/>
                                        </p:tgtEl>
                                        <p:attrNameLst>
                                          <p:attrName>style.visibility</p:attrName>
                                        </p:attrNameLst>
                                      </p:cBhvr>
                                      <p:to>
                                        <p:strVal val="visible"/>
                                      </p:to>
                                    </p:set>
                                    <p:animEffect transition="in" filter="strips(downLeft)">
                                      <p:cBhvr>
                                        <p:cTn id="7" dur="500"/>
                                        <p:tgtEl>
                                          <p:spTgt spid="2529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2939"/>
                                        </p:tgtEl>
                                        <p:attrNameLst>
                                          <p:attrName>style.visibility</p:attrName>
                                        </p:attrNameLst>
                                      </p:cBhvr>
                                      <p:to>
                                        <p:strVal val="visible"/>
                                      </p:to>
                                    </p:set>
                                    <p:animEffect transition="in" filter="blinds(horizontal)">
                                      <p:cBhvr>
                                        <p:cTn id="11" dur="500"/>
                                        <p:tgtEl>
                                          <p:spTgt spid="25293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2948"/>
                                        </p:tgtEl>
                                        <p:attrNameLst>
                                          <p:attrName>style.visibility</p:attrName>
                                        </p:attrNameLst>
                                      </p:cBhvr>
                                      <p:to>
                                        <p:strVal val="visible"/>
                                      </p:to>
                                    </p:set>
                                    <p:animEffect transition="in" filter="strips(downLeft)">
                                      <p:cBhvr>
                                        <p:cTn id="16" dur="500"/>
                                        <p:tgtEl>
                                          <p:spTgt spid="25294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252947"/>
                                        </p:tgtEl>
                                        <p:attrNameLst>
                                          <p:attrName>style.visibility</p:attrName>
                                        </p:attrNameLst>
                                      </p:cBhvr>
                                      <p:to>
                                        <p:strVal val="visible"/>
                                      </p:to>
                                    </p:set>
                                    <p:anim calcmode="lin" valueType="num">
                                      <p:cBhvr>
                                        <p:cTn id="20" dur="1000" fill="hold"/>
                                        <p:tgtEl>
                                          <p:spTgt spid="252947"/>
                                        </p:tgtEl>
                                        <p:attrNameLst>
                                          <p:attrName>ppt_x</p:attrName>
                                        </p:attrNameLst>
                                      </p:cBhvr>
                                      <p:tavLst>
                                        <p:tav tm="0">
                                          <p:val>
                                            <p:strVal val="#ppt_x-.2"/>
                                          </p:val>
                                        </p:tav>
                                        <p:tav tm="100000">
                                          <p:val>
                                            <p:strVal val="#ppt_x"/>
                                          </p:val>
                                        </p:tav>
                                      </p:tavLst>
                                    </p:anim>
                                    <p:anim calcmode="lin" valueType="num">
                                      <p:cBhvr>
                                        <p:cTn id="21" dur="1000" fill="hold"/>
                                        <p:tgtEl>
                                          <p:spTgt spid="25294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529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52950"/>
                                        </p:tgtEl>
                                        <p:attrNameLst>
                                          <p:attrName>style.visibility</p:attrName>
                                        </p:attrNameLst>
                                      </p:cBhvr>
                                      <p:to>
                                        <p:strVal val="visible"/>
                                      </p:to>
                                    </p:set>
                                    <p:animEffect transition="in" filter="strips(downLeft)">
                                      <p:cBhvr>
                                        <p:cTn id="27" dur="500"/>
                                        <p:tgtEl>
                                          <p:spTgt spid="25295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252949"/>
                                        </p:tgtEl>
                                        <p:attrNameLst>
                                          <p:attrName>style.visibility</p:attrName>
                                        </p:attrNameLst>
                                      </p:cBhvr>
                                      <p:to>
                                        <p:strVal val="visible"/>
                                      </p:to>
                                    </p:set>
                                    <p:animEffect transition="in" filter="checkerboard(across)">
                                      <p:cBhvr>
                                        <p:cTn id="31" dur="500"/>
                                        <p:tgtEl>
                                          <p:spTgt spid="25294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252952"/>
                                        </p:tgtEl>
                                        <p:attrNameLst>
                                          <p:attrName>style.visibility</p:attrName>
                                        </p:attrNameLst>
                                      </p:cBhvr>
                                      <p:to>
                                        <p:strVal val="visible"/>
                                      </p:to>
                                    </p:set>
                                    <p:animEffect transition="in" filter="strips(downLeft)">
                                      <p:cBhvr>
                                        <p:cTn id="36" dur="500"/>
                                        <p:tgtEl>
                                          <p:spTgt spid="252952"/>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252951"/>
                                        </p:tgtEl>
                                        <p:attrNameLst>
                                          <p:attrName>style.visibility</p:attrName>
                                        </p:attrNameLst>
                                      </p:cBhvr>
                                      <p:to>
                                        <p:strVal val="visible"/>
                                      </p:to>
                                    </p:set>
                                    <p:animEffect transition="in" filter="checkerboard(across)">
                                      <p:cBhvr>
                                        <p:cTn id="40" dur="500"/>
                                        <p:tgtEl>
                                          <p:spTgt spid="25295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252954"/>
                                        </p:tgtEl>
                                        <p:attrNameLst>
                                          <p:attrName>style.visibility</p:attrName>
                                        </p:attrNameLst>
                                      </p:cBhvr>
                                      <p:to>
                                        <p:strVal val="visible"/>
                                      </p:to>
                                    </p:set>
                                    <p:animEffect transition="in" filter="strips(downLeft)">
                                      <p:cBhvr>
                                        <p:cTn id="45" dur="500"/>
                                        <p:tgtEl>
                                          <p:spTgt spid="252954"/>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252953"/>
                                        </p:tgtEl>
                                        <p:attrNameLst>
                                          <p:attrName>style.visibility</p:attrName>
                                        </p:attrNameLst>
                                      </p:cBhvr>
                                      <p:to>
                                        <p:strVal val="visible"/>
                                      </p:to>
                                    </p:set>
                                    <p:animEffect transition="in" filter="checkerboard(across)">
                                      <p:cBhvr>
                                        <p:cTn id="49" dur="500"/>
                                        <p:tgtEl>
                                          <p:spTgt spid="25295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252956"/>
                                        </p:tgtEl>
                                        <p:attrNameLst>
                                          <p:attrName>style.visibility</p:attrName>
                                        </p:attrNameLst>
                                      </p:cBhvr>
                                      <p:to>
                                        <p:strVal val="visible"/>
                                      </p:to>
                                    </p:set>
                                    <p:animEffect transition="in" filter="strips(downLeft)">
                                      <p:cBhvr>
                                        <p:cTn id="54" dur="500"/>
                                        <p:tgtEl>
                                          <p:spTgt spid="252956"/>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252955"/>
                                        </p:tgtEl>
                                        <p:attrNameLst>
                                          <p:attrName>style.visibility</p:attrName>
                                        </p:attrNameLst>
                                      </p:cBhvr>
                                      <p:to>
                                        <p:strVal val="visible"/>
                                      </p:to>
                                    </p:set>
                                    <p:animEffect transition="in" filter="checkerboard(across)">
                                      <p:cBhvr>
                                        <p:cTn id="58" dur="500"/>
                                        <p:tgtEl>
                                          <p:spTgt spid="2529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46" grpId="0"/>
      <p:bldP spid="252947" grpId="0"/>
      <p:bldP spid="252948" grpId="0"/>
      <p:bldP spid="252949" grpId="0"/>
      <p:bldP spid="252950" grpId="0"/>
      <p:bldP spid="252951" grpId="0"/>
      <p:bldP spid="252952" grpId="0"/>
      <p:bldP spid="252953" grpId="0"/>
      <p:bldP spid="252954" grpId="0"/>
      <p:bldP spid="252955" grpId="0"/>
      <p:bldP spid="25295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7075</TotalTime>
  <Words>1556</Words>
  <Application>Microsoft Office PowerPoint</Application>
  <PresentationFormat>On-screen Show (4:3)</PresentationFormat>
  <Paragraphs>319</Paragraphs>
  <Slides>20</Slides>
  <Notes>20</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9" baseType="lpstr">
      <vt:lpstr>Arial</vt:lpstr>
      <vt:lpstr>Arial Black</vt:lpstr>
      <vt:lpstr>Arial MT Bl</vt:lpstr>
      <vt:lpstr>Times</vt:lpstr>
      <vt:lpstr>Verdana</vt:lpstr>
      <vt:lpstr>Default Design</vt:lpstr>
      <vt:lpstr>iRespondQuestionMaster</vt:lpstr>
      <vt:lpstr>iRespondGraphMaster</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Aaron Goss</cp:lastModifiedBy>
  <cp:revision>311</cp:revision>
  <dcterms:created xsi:type="dcterms:W3CDTF">2002-10-14T18:20:28Z</dcterms:created>
  <dcterms:modified xsi:type="dcterms:W3CDTF">2020-04-27T16:33:39Z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