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6858000" cy="9144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33012-8DF7-4162-B1B5-BFB36666C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8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F603-F81A-46DD-B4DB-A1757B6CA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7128E-1249-4BC4-9C29-CD9757DC2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6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0A78B-4857-4643-9D96-F9009809F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1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98285-CDB1-454C-B08E-138F75320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70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2620-E60A-4BE2-828E-2ABEB3840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9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B077-7FF8-46FB-8603-3027655BC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6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92137-C42E-467D-BF66-C308FDDB9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6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04B-E192-4161-A9BE-CD1D3E720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09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2F6E-066D-407F-BBCB-5055CF24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5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C0BBF-3C97-4F63-9082-47E98C878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1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4B87-1A64-4258-BA24-2AADD1D6C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34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B3D-A036-457F-B79D-5ED59A970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2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0AE1E-5A41-414D-8067-E68EDB893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35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589BE-774B-4203-807A-C16B3CE8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9BB7-7908-4B54-8F83-FB51FCD47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6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1DDF-1B97-40D6-81D8-B018A5FA1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863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CC967-831D-4831-BFAE-E87331D41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38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0CA7-E4AB-41A5-AF92-A962E4D2C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7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6368-6FEE-41B5-A855-CDA0818C4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17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BDCAA-33C2-4C4D-8202-0072369A9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28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39BB-6ED2-4D6C-886E-B34FA64B1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1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048C-E789-45D3-94B1-B3751FCEB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73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BAA8-FB29-41C9-877E-98E46CD65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9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F02B7-F243-4C5A-9CC4-AB79E2A89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2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76C77-32AB-4EEC-B51E-78E454C60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F09D6-9984-4DCA-9488-02DC29246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9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DA49B-DD87-498A-AF2E-DD2F4C1BB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5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620F3-BBD5-4C66-8771-722FC9EE2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7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C88F3-BC30-49E0-919B-3D01CAD86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2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4D1C-DFC3-43A7-BBBE-3682C1AB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5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645783-654C-4590-AD97-E255552EC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 rot="5400000">
            <a:off x="-3245644" y="4034632"/>
            <a:ext cx="9021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latin typeface="Century Gothic" pitchFamily="34" charset="0"/>
              </a:rPr>
              <a:t>f(x) = </a:t>
            </a:r>
            <a:r>
              <a:rPr lang="en-US" altLang="en-US" sz="6200" b="1">
                <a:latin typeface="Century Gothic" pitchFamily="34" charset="0"/>
              </a:rPr>
              <a:t>a     b  (x – h)   </a:t>
            </a:r>
            <a:r>
              <a:rPr lang="en-US" altLang="en-US" sz="6200" b="1" baseline="30000">
                <a:latin typeface="Century Gothic" pitchFamily="34" charset="0"/>
              </a:rPr>
              <a:t> </a:t>
            </a:r>
            <a:r>
              <a:rPr lang="en-US" altLang="en-US" sz="7200" b="1">
                <a:latin typeface="Century Gothic" pitchFamily="34" charset="0"/>
              </a:rPr>
              <a:t>+ k</a:t>
            </a:r>
          </a:p>
        </p:txBody>
      </p:sp>
      <p:grpSp>
        <p:nvGrpSpPr>
          <p:cNvPr id="24579" name="Group 13"/>
          <p:cNvGrpSpPr>
            <a:grpSpLocks/>
          </p:cNvGrpSpPr>
          <p:nvPr/>
        </p:nvGrpSpPr>
        <p:grpSpPr bwMode="auto">
          <a:xfrm>
            <a:off x="817563" y="2662238"/>
            <a:ext cx="914400" cy="4348162"/>
            <a:chOff x="838200" y="3141134"/>
            <a:chExt cx="914400" cy="4348427"/>
          </a:xfrm>
        </p:grpSpPr>
        <p:cxnSp>
          <p:nvCxnSpPr>
            <p:cNvPr id="3" name="Straight Connector 2"/>
            <p:cNvCxnSpPr/>
            <p:nvPr/>
          </p:nvCxnSpPr>
          <p:spPr>
            <a:xfrm flipV="1">
              <a:off x="838200" y="3141134"/>
              <a:ext cx="304800" cy="22861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1701800" y="3369748"/>
              <a:ext cx="25400" cy="41198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81062" y="3369748"/>
              <a:ext cx="87153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 rot="5400000">
            <a:off x="711994" y="16669"/>
            <a:ext cx="2227263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200" b="1" dirty="0" smtClean="0">
              <a:latin typeface="Century Gothic" pitchFamily="34" charset="0"/>
            </a:endParaRP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a is _______________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then the graph reflects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across the ______________.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</a:t>
            </a:r>
            <a:r>
              <a:rPr lang="en-US" sz="1200" b="1" dirty="0" err="1" smtClean="0">
                <a:latin typeface="Century Gothic" pitchFamily="34" charset="0"/>
              </a:rPr>
              <a:t>lal</a:t>
            </a:r>
            <a:r>
              <a:rPr lang="en-US" sz="1200" b="1" dirty="0" smtClean="0">
                <a:latin typeface="Century Gothic" pitchFamily="34" charset="0"/>
              </a:rPr>
              <a:t> is a fraction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________________,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the graph is a vertical _________________.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</a:t>
            </a:r>
            <a:r>
              <a:rPr lang="en-US" sz="1200" b="1" dirty="0" err="1" smtClean="0">
                <a:latin typeface="Century Gothic" pitchFamily="34" charset="0"/>
              </a:rPr>
              <a:t>lal</a:t>
            </a:r>
            <a:r>
              <a:rPr lang="en-US" sz="1200" b="1" dirty="0" smtClean="0">
                <a:latin typeface="Century Gothic" pitchFamily="34" charset="0"/>
              </a:rPr>
              <a:t> is a number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_____________ the graph is a  vertical _______________.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 rot="5400000">
            <a:off x="222250" y="4791075"/>
            <a:ext cx="2286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Be careful with h.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1200" b="1" dirty="0" smtClean="0">
              <a:latin typeface="Century Gothic" pitchFamily="34" charset="0"/>
            </a:endParaRP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h is ____________ then the graph moves _______.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1200" b="1" dirty="0" smtClean="0">
              <a:latin typeface="Century Gothic" pitchFamily="34" charset="0"/>
            </a:endParaRP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h is ____________ then the graph moves _</a:t>
            </a:r>
            <a:r>
              <a:rPr lang="en-US" sz="1600" b="1" dirty="0" smtClean="0">
                <a:latin typeface="Century Gothic" pitchFamily="34" charset="0"/>
              </a:rPr>
              <a:t>______.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 rot="5400000">
            <a:off x="527050" y="7216775"/>
            <a:ext cx="1676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latin typeface="Century Gothic" pitchFamily="34" charset="0"/>
              </a:rPr>
              <a:t>If k is _________ then the graph moves ______.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200" b="1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latin typeface="Century Gothic" pitchFamily="34" charset="0"/>
              </a:rPr>
              <a:t>If k is _________ then the graph moves _______.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 rot="5400000">
            <a:off x="3247232" y="6811169"/>
            <a:ext cx="28257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latin typeface="Century Gothic" pitchFamily="34" charset="0"/>
              </a:rPr>
              <a:t>(h, k)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latin typeface="Century Gothic" pitchFamily="34" charset="0"/>
              </a:rPr>
              <a:t>Starting point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 rot="5400000">
            <a:off x="596900" y="2049463"/>
            <a:ext cx="2024063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b is _______________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 then the graph reflects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across the ______________.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b is a fraction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__________,  the graph is a horizontal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_________________.</a:t>
            </a:r>
          </a:p>
          <a:p>
            <a:pPr marL="171450" indent="-17145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Century Gothic" pitchFamily="34" charset="0"/>
              </a:rPr>
              <a:t>If </a:t>
            </a:r>
            <a:r>
              <a:rPr lang="en-US" sz="1200" b="1" dirty="0">
                <a:latin typeface="Century Gothic" pitchFamily="34" charset="0"/>
              </a:rPr>
              <a:t>b</a:t>
            </a:r>
            <a:r>
              <a:rPr lang="en-US" sz="1200" b="1" dirty="0" smtClean="0">
                <a:latin typeface="Century Gothic" pitchFamily="34" charset="0"/>
              </a:rPr>
              <a:t> is a number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200" b="1" dirty="0" smtClean="0">
                <a:latin typeface="Century Gothic" pitchFamily="34" charset="0"/>
              </a:rPr>
              <a:t>__________,  the graph is a horizontal 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134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Default Design</vt:lpstr>
      <vt:lpstr>iRespondQuestionMaster</vt:lpstr>
      <vt:lpstr>iRespondGraphMaster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Cobb County School District</dc:creator>
  <cp:lastModifiedBy>Allerie Sweet</cp:lastModifiedBy>
  <cp:revision>127</cp:revision>
  <cp:lastPrinted>2014-10-01T22:00:27Z</cp:lastPrinted>
  <dcterms:created xsi:type="dcterms:W3CDTF">2010-02-17T19:10:14Z</dcterms:created>
  <dcterms:modified xsi:type="dcterms:W3CDTF">2016-10-02T18:28:35Z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