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733" r:id="rId3"/>
  </p:sldMasterIdLst>
  <p:notesMasterIdLst>
    <p:notesMasterId r:id="rId22"/>
  </p:notesMasterIdLst>
  <p:handoutMasterIdLst>
    <p:handoutMasterId r:id="rId23"/>
  </p:handoutMasterIdLst>
  <p:sldIdLst>
    <p:sldId id="324" r:id="rId4"/>
    <p:sldId id="305" r:id="rId5"/>
    <p:sldId id="323" r:id="rId6"/>
    <p:sldId id="306" r:id="rId7"/>
    <p:sldId id="307" r:id="rId8"/>
    <p:sldId id="308" r:id="rId9"/>
    <p:sldId id="309" r:id="rId10"/>
    <p:sldId id="312" r:id="rId11"/>
    <p:sldId id="310" r:id="rId12"/>
    <p:sldId id="313" r:id="rId13"/>
    <p:sldId id="311" r:id="rId14"/>
    <p:sldId id="314" r:id="rId15"/>
    <p:sldId id="326" r:id="rId16"/>
    <p:sldId id="315" r:id="rId17"/>
    <p:sldId id="317" r:id="rId18"/>
    <p:sldId id="327" r:id="rId19"/>
    <p:sldId id="318" r:id="rId20"/>
    <p:sldId id="316" r:id="rId21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FFCC"/>
    <a:srgbClr val="FF0066"/>
    <a:srgbClr val="000000"/>
    <a:srgbClr val="FC9F8C"/>
    <a:srgbClr val="FFFFCC"/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3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F61E8495-3C9E-4C01-B9D2-9D5ABBB0DFE0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C003BBD6-77CC-48D1-BDB8-4102EAED6E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65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2C900E-0159-449E-AB81-FE132914B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69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1586BC-1573-455D-8BE8-2244C511EA2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408163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5F1968-0102-419D-AB5E-9DDC7406ED9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1500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EE5513-38B2-4EBC-9511-6D36F3364EF6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3241493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1F98EE-9340-48BA-AB4B-0C7A359DC4D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194792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1E445D-7D08-4936-BB25-7BBE71AA766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186188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7ABD24-29C2-4AB6-8449-8FBD45849A1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4156559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C3C83B-0511-41C4-926B-48CFA16D606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1687509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EE5513-38B2-4EBC-9511-6D36F3364EF6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421528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EE5513-38B2-4EBC-9511-6D36F3364EF6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easiest thing to do is to plug in 1 and -1 (or 2 and -2)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same y, then it’s 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the opposite y, then it’s Odd.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get different y’s, then it’s Neither.</a:t>
            </a:r>
          </a:p>
        </p:txBody>
      </p:sp>
    </p:spTree>
    <p:extLst>
      <p:ext uri="{BB962C8B-B14F-4D97-AF65-F5344CB8AC3E}">
        <p14:creationId xmlns:p14="http://schemas.microsoft.com/office/powerpoint/2010/main" val="9980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6E3F9-7AF7-43B3-B329-A8061A589484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C8EC9-6AEC-4B5A-97EF-A43A055D3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12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67D99-C0B8-4F2A-BF00-68A8529FEE3D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2E8E-53E5-4B4C-855C-DB69B60E1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2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91999-AC56-4CBA-B6EA-D7C0328A8B06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3B2AF-A936-4297-8418-C672B0970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962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96982-30BE-4B41-99E3-EF953EF1CCF8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3FCE4-7E82-492A-A2E5-DE2520AF2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6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624F8-1E07-4683-9AF1-24135398B931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1FF8C-8B44-4889-9EDD-0ED9965829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581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2BB0B-9B5C-4153-A019-E5867DC38318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9C0B0-1BC5-4AC4-BC0B-53FF924DD7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191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BD25-F8A7-4655-AF31-7C20D1583D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821555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2B9D54D7-9842-4F61-969C-DE6FFCE011E8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A8BE2840-E21D-4CD1-A107-3FF2CBCB0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173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C4492F89-5CA3-4CE2-8AE5-12EEABB7D8DE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58D5FD55-BAAB-4C1B-9ECD-8DF36718C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950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1BF5410A-435D-404C-BAAE-03FF0FD8A9E9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7A51C8CF-D411-4F6B-B544-59C4A7D72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199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06A1AA88-7F21-423C-A10D-79761DE37429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9324E043-E40A-4195-A599-B606177EF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95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D227B-39F6-4792-AB17-A5FC2771AFEA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7509-6F8E-4A06-9B83-45F2D3D41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728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F98A6C9B-C093-46A5-80F6-D4145DD1EE00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288A9AD5-DC32-4FD6-B4F3-A3A910491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619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C0B6BFCE-8B88-4957-A977-D21A09E8BC65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4C777499-1D7A-4C9F-BC01-558EA6338C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072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2DDB9211-3328-4310-909D-84E980A3B2BB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C990B718-44D8-4C4B-922C-E3CFDBFB8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399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F38E97DD-FCDA-42EB-8500-B2508E811602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0C3F61D2-5AC4-491F-9375-D1C50C7EA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397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5E7F93E5-707E-4241-97CD-4A36514BE168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29DFA73D-D5A4-4DEB-87E4-A5B336446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3730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23AEDD73-D6B7-4F73-96D3-C9EE4F6D9187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36AA097E-79AD-48FC-BB1A-DAD7671D05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909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CB9F516B-0E04-40C2-B0F4-7F7C74AB3BA8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2D38DBA4-C1E0-47D6-86F5-24B5F3C834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40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1DE312F1-FD34-401F-953C-E2D9951EB4D1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84894232-C3D0-4F4D-B40C-B426DA398D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504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904A8BFA-14F1-481F-AFAC-D44DD72A4389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52BD95B1-284C-4958-A4E7-CEDD3F4CA9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7915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86BC22DC-717E-4133-94F9-9CA7B41438EE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67398D2E-7246-4988-94AA-448C6098F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96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1CC2D-E16C-4F51-A7D1-196084EA0A72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F6F38-0BC9-4C0C-A99F-AD91D6AAC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256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3328FF4F-3344-45F9-9D27-D793C2E1612C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38061C80-B510-4477-9102-88F08FA79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596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E7F66870-D527-4B5A-88B8-D28E4E5453DD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FD48C3F1-C193-4ED8-9D0B-C9A8ED95E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0985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A4460363-D7C3-46FC-8B09-B61EBD003877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D2C52893-115E-486B-AFAB-90E89B8AE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344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6339383C-8EBC-4FA5-8FF3-1F159A89F3C4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CD1D50EB-7A25-4054-932A-497862126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278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03C6EF56-0D12-4CE1-8086-498B2437294B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F632E172-91FF-4808-A358-14D0B9160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3914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283176A6-7925-4D81-83A5-49742C877FAD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F5A756D1-4B16-46B9-9312-428D1E519D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349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D4E824E4-0079-4FB8-9A89-1D3E9A8B393E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D899FA55-F63D-4670-B655-1900028B0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01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01DF62F0-885E-4E71-8759-6AFECE4C41E9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319E27F5-6C44-4926-9DC1-84A9C8834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606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EEA03316-2E16-4DB0-8C18-054983189C91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ACF92366-2676-4210-892F-C6780173D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3768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4DED7353-27F8-4FE3-9988-79DC4442187A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0A737B07-CBC3-4E2A-956A-63DCE22A5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41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87C5C-E721-4558-9AD0-3C0B4307A3A1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C1818-AB4E-4ADB-82DA-3789C643D5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8407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EB2AA8B2-8CA9-41D0-972C-C39200A56268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1106BF18-2B4D-4CF2-A735-889B6F6ED1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7440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0" y="0"/>
            <a:ext cx="10668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C4340A98-53B9-4709-A683-AC1328D14D50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/>
            </a:lvl1pPr>
          </a:lstStyle>
          <a:p>
            <a:pPr>
              <a:defRPr/>
            </a:pPr>
            <a:fld id="{3B8F0C29-D546-4E9F-8BF1-394F47A1B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4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DD742-AA0D-4AB0-9B63-D7308EC3569A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2F643-4E7C-4C8A-BA5D-9C5F44496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25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8148F-0DF6-48CB-8CD7-69084E033A64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015B3-808F-4330-A579-6934FF013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49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8FD6-F84F-4799-87AF-B3B6C92C90EC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9D729-785D-428E-B92C-7F8842FC6D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21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2DB7-DB6B-4750-A801-B17F4FEBA0F5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A10FF-FEFD-4752-A72C-744905890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7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F9A2-87BD-486D-AC9B-6A13BFB05E43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DCBA2-9E24-4A10-87FA-31F5A9941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6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0" y="0"/>
            <a:ext cx="106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08A90322-D6D3-4A5F-B917-88CDC68063AA}" type="datetime1">
              <a:rPr lang="en-US"/>
              <a:pPr>
                <a:defRPr/>
              </a:pPr>
              <a:t>9/1/2016</a:t>
            </a:fld>
            <a:r>
              <a:rPr lang="en-US"/>
              <a:t>  </a:t>
            </a:r>
          </a:p>
          <a:p>
            <a:pPr>
              <a:defRPr/>
            </a:pPr>
            <a:r>
              <a:rPr lang="en-US"/>
              <a:t>Day 6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504AB1-A48C-4795-9A86-716BF525F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  <p:sldLayoutId id="2147484393" r:id="rId12"/>
    <p:sldLayoutId id="2147484394" r:id="rId13"/>
    <p:sldLayoutId id="2147484395" r:id="rId14"/>
    <p:sldLayoutId id="2147484396" r:id="rId15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mtClean="0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2080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2FF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n-US" altLang="en-US" smtClean="0"/>
            </a:p>
          </p:txBody>
        </p:sp>
        <p:sp>
          <p:nvSpPr>
            <p:cNvPr id="2081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2FF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n-US" altLang="en-US" smtClean="0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379538" y="1270000"/>
            <a:ext cx="7210425" cy="523875"/>
            <a:chOff x="1379183" y="1270000"/>
            <a:chExt cx="7211133" cy="523220"/>
          </a:xfrm>
        </p:grpSpPr>
        <p:sp>
          <p:nvSpPr>
            <p:cNvPr id="2075" name="PercentLabel0"/>
            <p:cNvSpPr>
              <a:spLocks noChangeArrowheads="1"/>
            </p:cNvSpPr>
            <p:nvPr userDrawn="1"/>
          </p:nvSpPr>
          <p:spPr bwMode="auto">
            <a:xfrm>
              <a:off x="1379183" y="1270000"/>
              <a:ext cx="86050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2076" name="PercentLabel1"/>
            <p:cNvSpPr>
              <a:spLocks noChangeArrowheads="1"/>
            </p:cNvSpPr>
            <p:nvPr userDrawn="1"/>
          </p:nvSpPr>
          <p:spPr bwMode="auto">
            <a:xfrm>
              <a:off x="2966839" y="1270000"/>
              <a:ext cx="86050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2077" name="PercentLabel2"/>
            <p:cNvSpPr>
              <a:spLocks noChangeArrowheads="1"/>
            </p:cNvSpPr>
            <p:nvPr userDrawn="1"/>
          </p:nvSpPr>
          <p:spPr bwMode="auto">
            <a:xfrm>
              <a:off x="4454472" y="1270000"/>
              <a:ext cx="106055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78" name="PercentLabel3"/>
            <p:cNvSpPr>
              <a:spLocks noChangeArrowheads="1"/>
            </p:cNvSpPr>
            <p:nvPr userDrawn="1"/>
          </p:nvSpPr>
          <p:spPr bwMode="auto">
            <a:xfrm>
              <a:off x="6042128" y="1270000"/>
              <a:ext cx="106055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79" name="PercentLabel4"/>
            <p:cNvSpPr>
              <a:spLocks noChangeArrowheads="1"/>
            </p:cNvSpPr>
            <p:nvPr userDrawn="1"/>
          </p:nvSpPr>
          <p:spPr bwMode="auto">
            <a:xfrm>
              <a:off x="7729807" y="1270000"/>
              <a:ext cx="860509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072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n-US" altLang="en-US" smtClean="0"/>
            </a:p>
          </p:txBody>
        </p:sp>
        <p:sp>
          <p:nvSpPr>
            <p:cNvPr id="2073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n-US" altLang="en-US" smtClean="0"/>
            </a:p>
          </p:txBody>
        </p:sp>
        <p:sp>
          <p:nvSpPr>
            <p:cNvPr id="2074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222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n-US" altLang="en-US" smtClean="0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508125" y="5842000"/>
            <a:ext cx="6840538" cy="523875"/>
            <a:chOff x="1508224" y="5842000"/>
            <a:chExt cx="6840038" cy="523220"/>
          </a:xfrm>
        </p:grpSpPr>
        <p:sp>
          <p:nvSpPr>
            <p:cNvPr id="2067" name="XValueLabel0"/>
            <p:cNvSpPr>
              <a:spLocks noChangeArrowheads="1"/>
            </p:cNvSpPr>
            <p:nvPr userDrawn="1"/>
          </p:nvSpPr>
          <p:spPr bwMode="auto">
            <a:xfrm>
              <a:off x="1508224" y="5842000"/>
              <a:ext cx="60320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2068" name="XValueLabel1"/>
            <p:cNvSpPr>
              <a:spLocks noChangeArrowheads="1"/>
            </p:cNvSpPr>
            <p:nvPr userDrawn="1"/>
          </p:nvSpPr>
          <p:spPr bwMode="auto">
            <a:xfrm>
              <a:off x="3125769" y="5842000"/>
              <a:ext cx="54288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2069" name="XValueLabel2"/>
            <p:cNvSpPr>
              <a:spLocks noChangeArrowheads="1"/>
            </p:cNvSpPr>
            <p:nvPr userDrawn="1"/>
          </p:nvSpPr>
          <p:spPr bwMode="auto">
            <a:xfrm>
              <a:off x="4746487" y="5842000"/>
              <a:ext cx="47621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070" name="XValueLabel3"/>
            <p:cNvSpPr>
              <a:spLocks noChangeArrowheads="1"/>
            </p:cNvSpPr>
            <p:nvPr userDrawn="1"/>
          </p:nvSpPr>
          <p:spPr bwMode="auto">
            <a:xfrm>
              <a:off x="6346570" y="5842000"/>
              <a:ext cx="45240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071" name="XValueLabel4"/>
            <p:cNvSpPr>
              <a:spLocks noChangeArrowheads="1"/>
            </p:cNvSpPr>
            <p:nvPr userDrawn="1"/>
          </p:nvSpPr>
          <p:spPr bwMode="auto">
            <a:xfrm>
              <a:off x="7970465" y="5842000"/>
              <a:ext cx="377797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800" smtClean="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061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2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3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4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5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4210050"/>
            <a:chOff x="254000" y="1841500"/>
            <a:chExt cx="762000" cy="4210110"/>
          </a:xfrm>
        </p:grpSpPr>
        <p:sp>
          <p:nvSpPr>
            <p:cNvPr id="2057" name="YValueLabel0"/>
            <p:cNvSpPr>
              <a:spLocks noChangeArrowheads="1"/>
            </p:cNvSpPr>
            <p:nvPr userDrawn="1"/>
          </p:nvSpPr>
          <p:spPr bwMode="auto">
            <a:xfrm>
              <a:off x="254000" y="5651554"/>
              <a:ext cx="762000" cy="400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058" name="YValueLabel1"/>
            <p:cNvSpPr>
              <a:spLocks noChangeArrowheads="1"/>
            </p:cNvSpPr>
            <p:nvPr userDrawn="1"/>
          </p:nvSpPr>
          <p:spPr bwMode="auto">
            <a:xfrm>
              <a:off x="254000" y="4381536"/>
              <a:ext cx="762000" cy="400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059" name="YValueLabel2"/>
            <p:cNvSpPr>
              <a:spLocks noChangeArrowheads="1"/>
            </p:cNvSpPr>
            <p:nvPr userDrawn="1"/>
          </p:nvSpPr>
          <p:spPr bwMode="auto">
            <a:xfrm>
              <a:off x="254000" y="3111518"/>
              <a:ext cx="762000" cy="400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060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400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entury Gothic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2000" smtClean="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  <p:sldLayoutId id="2147484408" r:id="rId12"/>
    <p:sldLayoutId id="2147484409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defRPr/>
            </a:pPr>
            <a:r>
              <a:rPr lang="en-US" altLang="en-US" sz="4400" b="1" smtClean="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3075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b="1" smtClean="0"/>
              <a:t>A.) Response A</a:t>
            </a:r>
          </a:p>
        </p:txBody>
      </p:sp>
      <p:sp>
        <p:nvSpPr>
          <p:cNvPr id="3076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b="1" smtClean="0"/>
              <a:t>B.) Response B</a:t>
            </a:r>
          </a:p>
        </p:txBody>
      </p:sp>
      <p:sp>
        <p:nvSpPr>
          <p:cNvPr id="3077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b="1" smtClean="0"/>
              <a:t>C.) Response C</a:t>
            </a:r>
          </a:p>
        </p:txBody>
      </p:sp>
      <p:sp>
        <p:nvSpPr>
          <p:cNvPr id="3078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b="1" smtClean="0"/>
              <a:t>D.) Response D</a:t>
            </a:r>
          </a:p>
        </p:txBody>
      </p:sp>
      <p:sp>
        <p:nvSpPr>
          <p:cNvPr id="3079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b="1" smtClean="0"/>
              <a:t>E.) Response E</a:t>
            </a:r>
          </a:p>
        </p:txBody>
      </p:sp>
      <p:sp>
        <p:nvSpPr>
          <p:cNvPr id="3080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smtClean="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3081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400" smtClean="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0" r:id="rId1"/>
    <p:sldLayoutId id="2147484411" r:id="rId2"/>
    <p:sldLayoutId id="2147484412" r:id="rId3"/>
    <p:sldLayoutId id="2147484413" r:id="rId4"/>
    <p:sldLayoutId id="2147484414" r:id="rId5"/>
    <p:sldLayoutId id="2147484415" r:id="rId6"/>
    <p:sldLayoutId id="2147484416" r:id="rId7"/>
    <p:sldLayoutId id="2147484417" r:id="rId8"/>
    <p:sldLayoutId id="2147484418" r:id="rId9"/>
    <p:sldLayoutId id="2147484419" r:id="rId10"/>
    <p:sldLayoutId id="2147484420" r:id="rId11"/>
    <p:sldLayoutId id="2147484421" r:id="rId12"/>
    <p:sldLayoutId id="2147484422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.wm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TI%20Education\TI%20InterActive!\TIIimagefile26060.gif" TargetMode="External"/><Relationship Id="rId7" Type="http://schemas.openxmlformats.org/officeDocument/2006/relationships/image" Target="file:///C:\Program%20Files\TI%20Education\TI%20InterActive!\TIIimagefile26438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file:///C:\Program%20Files\TI%20Education\TI%20InterActive!\TIIimagefile26292.gif" TargetMode="Externa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.w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file:///C:\Program%20Files\TI%20Education\TI%20InterActive!\TIIimagefile27198.gif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934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 Check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2133600"/>
            <a:ext cx="693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3.1 Lesson Only!</a:t>
            </a:r>
            <a:endParaRPr lang="en-US" sz="6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487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9980" name="WordArt 12"/>
          <p:cNvSpPr>
            <a:spLocks noChangeArrowheads="1" noChangeShapeType="1" noTextEdit="1"/>
          </p:cNvSpPr>
          <p:nvPr/>
        </p:nvSpPr>
        <p:spPr bwMode="auto">
          <a:xfrm>
            <a:off x="4876800" y="27432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Neither</a:t>
            </a:r>
          </a:p>
        </p:txBody>
      </p:sp>
      <p:sp>
        <p:nvSpPr>
          <p:cNvPr id="50180" name="Rectangle 15"/>
          <p:cNvSpPr>
            <a:spLocks noChangeArrowheads="1"/>
          </p:cNvSpPr>
          <p:nvPr/>
        </p:nvSpPr>
        <p:spPr bwMode="auto">
          <a:xfrm>
            <a:off x="152400" y="1524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Ex. 3</a:t>
            </a:r>
          </a:p>
        </p:txBody>
      </p:sp>
      <p:sp>
        <p:nvSpPr>
          <p:cNvPr id="50181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Even, Odd or Neither?</a:t>
            </a:r>
          </a:p>
        </p:txBody>
      </p:sp>
      <p:sp>
        <p:nvSpPr>
          <p:cNvPr id="50182" name="Text Box 18"/>
          <p:cNvSpPr txBox="1">
            <a:spLocks noChangeArrowheads="1"/>
          </p:cNvSpPr>
          <p:nvPr/>
        </p:nvSpPr>
        <p:spPr bwMode="auto">
          <a:xfrm>
            <a:off x="914400" y="12954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u="sng">
                <a:solidFill>
                  <a:srgbClr val="FF0000"/>
                </a:solidFill>
              </a:rPr>
              <a:t>Graphically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4713" y="3554413"/>
            <a:ext cx="598487" cy="11699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2599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2599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9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980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3"/>
          <p:cNvGraphicFramePr>
            <a:graphicFrameLocks noChangeAspect="1"/>
          </p:cNvGraphicFramePr>
          <p:nvPr/>
        </p:nvGraphicFramePr>
        <p:xfrm>
          <a:off x="0" y="1371600"/>
          <a:ext cx="74676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MathType Equation" r:id="rId3" imgW="850900" imgH="228600" progId="Equation">
                  <p:embed/>
                </p:oleObj>
              </mc:Choice>
              <mc:Fallback>
                <p:oleObj name="MathType Equation" r:id="rId3" imgW="850900" imgH="228600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7467600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Even, Odd or Neither?</a:t>
            </a:r>
          </a:p>
        </p:txBody>
      </p:sp>
      <p:sp>
        <p:nvSpPr>
          <p:cNvPr id="51204" name="Text Box 8"/>
          <p:cNvSpPr txBox="1">
            <a:spLocks noChangeArrowheads="1"/>
          </p:cNvSpPr>
          <p:nvPr/>
        </p:nvSpPr>
        <p:spPr bwMode="auto">
          <a:xfrm>
            <a:off x="1600200" y="8382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u="sng">
                <a:solidFill>
                  <a:srgbClr val="FF0000"/>
                </a:solidFill>
              </a:rPr>
              <a:t>Algebraically</a:t>
            </a:r>
          </a:p>
        </p:txBody>
      </p:sp>
      <p:sp>
        <p:nvSpPr>
          <p:cNvPr id="2208780" name="WordArt 12"/>
          <p:cNvSpPr>
            <a:spLocks noChangeArrowheads="1" noChangeShapeType="1" noTextEdit="1"/>
          </p:cNvSpPr>
          <p:nvPr/>
        </p:nvSpPr>
        <p:spPr bwMode="auto">
          <a:xfrm>
            <a:off x="2133600" y="41910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EVEN</a:t>
            </a:r>
          </a:p>
        </p:txBody>
      </p:sp>
      <p:sp>
        <p:nvSpPr>
          <p:cNvPr id="51206" name="Rectangle 13"/>
          <p:cNvSpPr>
            <a:spLocks noChangeArrowheads="1"/>
          </p:cNvSpPr>
          <p:nvPr/>
        </p:nvSpPr>
        <p:spPr bwMode="auto">
          <a:xfrm>
            <a:off x="152400" y="1524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Ex. 4</a:t>
            </a:r>
          </a:p>
        </p:txBody>
      </p:sp>
      <p:sp>
        <p:nvSpPr>
          <p:cNvPr id="2208782" name="Text Box 14"/>
          <p:cNvSpPr txBox="1">
            <a:spLocks noChangeArrowheads="1"/>
          </p:cNvSpPr>
          <p:nvPr/>
        </p:nvSpPr>
        <p:spPr bwMode="auto">
          <a:xfrm>
            <a:off x="7162800" y="2041525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0000"/>
                </a:solidFill>
              </a:rPr>
              <a:t>x</a:t>
            </a:r>
            <a:r>
              <a:rPr lang="en-US" altLang="en-US" sz="6000" baseline="30000">
                <a:solidFill>
                  <a:srgbClr val="FF0000"/>
                </a:solidFill>
              </a:rPr>
              <a:t>0</a:t>
            </a:r>
            <a:endParaRPr lang="en-US" altLang="en-US" sz="6000">
              <a:solidFill>
                <a:srgbClr val="FF0000"/>
              </a:solidFill>
            </a:endParaRPr>
          </a:p>
        </p:txBody>
      </p:sp>
      <p:pic>
        <p:nvPicPr>
          <p:cNvPr id="2208783" name="Picture 15" descr="MCj010472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19400"/>
            <a:ext cx="207168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8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08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087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087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8780" grpId="0" animBg="1"/>
      <p:bldP spid="22087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3"/>
          <p:cNvGraphicFramePr>
            <a:graphicFrameLocks noChangeAspect="1"/>
          </p:cNvGraphicFramePr>
          <p:nvPr/>
        </p:nvGraphicFramePr>
        <p:xfrm>
          <a:off x="182563" y="1295400"/>
          <a:ext cx="351948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3" y="1295400"/>
                        <a:ext cx="351948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Line 6"/>
          <p:cNvSpPr>
            <a:spLocks noChangeShapeType="1"/>
          </p:cNvSpPr>
          <p:nvPr/>
        </p:nvSpPr>
        <p:spPr bwMode="auto">
          <a:xfrm>
            <a:off x="41910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12876" name="WordArt 12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 panose="020B0806030902050204" pitchFamily="34" charset="0"/>
              </a:rPr>
              <a:t>EVEN</a:t>
            </a:r>
          </a:p>
        </p:txBody>
      </p:sp>
      <p:graphicFrame>
        <p:nvGraphicFramePr>
          <p:cNvPr id="52229" name="Object 14"/>
          <p:cNvGraphicFramePr>
            <a:graphicFrameLocks noChangeAspect="1"/>
          </p:cNvGraphicFramePr>
          <p:nvPr/>
        </p:nvGraphicFramePr>
        <p:xfrm>
          <a:off x="4618038" y="1295400"/>
          <a:ext cx="327501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tion" r:id="rId5" imgW="850900" imgH="228600" progId="Equation.DSMT4">
                  <p:embed/>
                </p:oleObj>
              </mc:Choice>
              <mc:Fallback>
                <p:oleObj name="Equation" r:id="rId5" imgW="8509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1295400"/>
                        <a:ext cx="3275012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2879" name="WordArt 15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ODD</a:t>
            </a:r>
          </a:p>
        </p:txBody>
      </p:sp>
      <p:sp>
        <p:nvSpPr>
          <p:cNvPr id="52231" name="Text Box 16"/>
          <p:cNvSpPr txBox="1">
            <a:spLocks noChangeArrowheads="1"/>
          </p:cNvSpPr>
          <p:nvPr/>
        </p:nvSpPr>
        <p:spPr bwMode="auto">
          <a:xfrm>
            <a:off x="0" y="0"/>
            <a:ext cx="80772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    Even, Odd or Neither?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Ex. 5				Ex. 6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3581400" y="1371600"/>
            <a:ext cx="68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x</a:t>
            </a:r>
            <a:r>
              <a:rPr lang="en-US" altLang="en-US" sz="4000" baseline="30000">
                <a:solidFill>
                  <a:srgbClr val="FF0000"/>
                </a:solidFill>
              </a:rPr>
              <a:t>0</a:t>
            </a:r>
            <a:endParaRPr lang="en-US" altLang="en-US" sz="4000">
              <a:solidFill>
                <a:srgbClr val="FF0000"/>
              </a:solidFill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620000" y="1273175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aseline="30000">
                <a:solidFill>
                  <a:srgbClr val="FF0000"/>
                </a:solidFill>
              </a:rPr>
              <a:t>1</a:t>
            </a:r>
            <a:endParaRPr lang="en-US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2128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2128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2128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2128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2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76" grpId="0" animBg="1"/>
      <p:bldP spid="2212879" grpId="0" animBg="1"/>
      <p:bldP spid="2212881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9342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Pencils DOWN!!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6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 </a:t>
            </a:r>
            <a:r>
              <a:rPr lang="en-US" sz="6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en-US" sz="6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31089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6"/>
          <p:cNvSpPr>
            <a:spLocks noChangeShapeType="1"/>
          </p:cNvSpPr>
          <p:nvPr/>
        </p:nvSpPr>
        <p:spPr bwMode="auto">
          <a:xfrm>
            <a:off x="27432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3251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8305800" y="1196975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F0000"/>
                </a:solidFill>
              </a:rPr>
              <a:t>x</a:t>
            </a:r>
            <a:r>
              <a:rPr lang="en-US" altLang="en-US" sz="4000" baseline="30000">
                <a:solidFill>
                  <a:srgbClr val="FF0000"/>
                </a:solidFill>
              </a:rPr>
              <a:t>0</a:t>
            </a:r>
            <a:endParaRPr lang="en-US" altLang="en-US" sz="4000">
              <a:solidFill>
                <a:srgbClr val="FF0000"/>
              </a:solidFill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76200" y="1219200"/>
          <a:ext cx="2266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7" name="Equation" r:id="rId4" imgW="698197" imgH="253890" progId="Equation.DSMT4">
                  <p:embed/>
                </p:oleObj>
              </mc:Choice>
              <mc:Fallback>
                <p:oleObj name="Equation" r:id="rId4" imgW="698197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219200"/>
                        <a:ext cx="2266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5"/>
          <p:cNvGraphicFramePr>
            <a:graphicFrameLocks noChangeAspect="1"/>
          </p:cNvGraphicFramePr>
          <p:nvPr/>
        </p:nvGraphicFramePr>
        <p:xfrm>
          <a:off x="3048000" y="1219200"/>
          <a:ext cx="2266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8" name="Equation" r:id="rId6" imgW="698197" imgH="253890" progId="Equation.DSMT4">
                  <p:embed/>
                </p:oleObj>
              </mc:Choice>
              <mc:Fallback>
                <p:oleObj name="Equation" r:id="rId6" imgW="698197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19200"/>
                        <a:ext cx="22669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4"/>
          <p:cNvGraphicFramePr>
            <a:graphicFrameLocks noChangeAspect="1"/>
          </p:cNvGraphicFramePr>
          <p:nvPr/>
        </p:nvGraphicFramePr>
        <p:xfrm>
          <a:off x="5715000" y="1219200"/>
          <a:ext cx="27622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9" name="Equation" r:id="rId8" imgW="850531" imgH="253890" progId="Equation.DSMT4">
                  <p:embed/>
                </p:oleObj>
              </mc:Choice>
              <mc:Fallback>
                <p:oleObj name="Equation" r:id="rId8" imgW="850531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19200"/>
                        <a:ext cx="27622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3259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326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3261" name="Line 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52400" y="43434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 panose="020B0806030902050204" pitchFamily="34" charset="0"/>
              </a:rPr>
              <a:t>ODD</a:t>
            </a: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3200400" y="44196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 panose="020B0806030902050204" pitchFamily="34" charset="0"/>
              </a:rPr>
              <a:t>ODD</a:t>
            </a: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6019800" y="4572000"/>
            <a:ext cx="2667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Even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81" grpId="0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3"/>
          <p:cNvSpPr>
            <a:spLocks noChangeShapeType="1"/>
          </p:cNvSpPr>
          <p:nvPr/>
        </p:nvSpPr>
        <p:spPr bwMode="auto">
          <a:xfrm>
            <a:off x="41910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6116" name="WordArt 4"/>
          <p:cNvSpPr>
            <a:spLocks noChangeArrowheads="1" noChangeShapeType="1" noTextEdit="1"/>
          </p:cNvSpPr>
          <p:nvPr/>
        </p:nvSpPr>
        <p:spPr bwMode="auto">
          <a:xfrm>
            <a:off x="457200" y="40386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 panose="020B0806030902050204" pitchFamily="34" charset="0"/>
              </a:rPr>
              <a:t>EVEN</a:t>
            </a:r>
          </a:p>
        </p:txBody>
      </p:sp>
      <p:sp>
        <p:nvSpPr>
          <p:cNvPr id="2266118" name="WordArt 6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2004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ODD</a:t>
            </a:r>
          </a:p>
        </p:txBody>
      </p:sp>
      <p:sp>
        <p:nvSpPr>
          <p:cNvPr id="54277" name="Text Box 7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Even, Odd or Neither?</a:t>
            </a:r>
          </a:p>
        </p:txBody>
      </p:sp>
      <p:pic>
        <p:nvPicPr>
          <p:cNvPr id="54278" name="Picture 8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9" descr="[image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858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03950" y="1797050"/>
            <a:ext cx="598488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419100" y="2247900"/>
            <a:ext cx="3276600" cy="0"/>
          </a:xfrm>
          <a:prstGeom prst="line">
            <a:avLst/>
          </a:prstGeom>
          <a:ln w="889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6116" grpId="0" animBg="1"/>
      <p:bldP spid="2266118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9342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the Back…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6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51749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[image]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29972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3" descr="[image]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28479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4" descr="[image]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144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3048000" y="9906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6116" name="WordArt 4"/>
          <p:cNvSpPr>
            <a:spLocks noChangeArrowheads="1" noChangeShapeType="1" noTextEdit="1"/>
          </p:cNvSpPr>
          <p:nvPr/>
        </p:nvSpPr>
        <p:spPr bwMode="auto">
          <a:xfrm>
            <a:off x="228600" y="43434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 panose="020B0806030902050204" pitchFamily="34" charset="0"/>
              </a:rPr>
              <a:t>EVEN</a:t>
            </a:r>
          </a:p>
        </p:txBody>
      </p:sp>
      <p:sp>
        <p:nvSpPr>
          <p:cNvPr id="2266118" name="WordArt 6"/>
          <p:cNvSpPr>
            <a:spLocks noChangeArrowheads="1" noChangeShapeType="1" noTextEdit="1"/>
          </p:cNvSpPr>
          <p:nvPr/>
        </p:nvSpPr>
        <p:spPr bwMode="auto">
          <a:xfrm>
            <a:off x="3276600" y="44196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 panose="020B0806030902050204" pitchFamily="34" charset="0"/>
              </a:rPr>
              <a:t>Neither</a:t>
            </a:r>
          </a:p>
        </p:txBody>
      </p:sp>
      <p:sp>
        <p:nvSpPr>
          <p:cNvPr id="56328" name="Text Box 7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Even, Odd or Neither?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02113" y="16764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-130175" y="2247900"/>
            <a:ext cx="3276600" cy="0"/>
          </a:xfrm>
          <a:prstGeom prst="line">
            <a:avLst/>
          </a:prstGeom>
          <a:ln w="889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331" name="Line 3"/>
          <p:cNvSpPr>
            <a:spLocks noChangeShapeType="1"/>
          </p:cNvSpPr>
          <p:nvPr/>
        </p:nvSpPr>
        <p:spPr bwMode="auto">
          <a:xfrm>
            <a:off x="6019800" y="9906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6248400" y="4419600"/>
            <a:ext cx="25908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ODD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73913" y="16764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661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2661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6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6116" grpId="0" animBg="1"/>
      <p:bldP spid="2266118" grpId="0" animBg="1"/>
      <p:bldP spid="8" grpId="0"/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Line 6"/>
          <p:cNvSpPr>
            <a:spLocks noChangeShapeType="1"/>
          </p:cNvSpPr>
          <p:nvPr/>
        </p:nvSpPr>
        <p:spPr bwMode="auto">
          <a:xfrm>
            <a:off x="25908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7347" name="Text Box 16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Even, Odd or Neither?</a:t>
            </a:r>
          </a:p>
        </p:txBody>
      </p:sp>
      <p:sp>
        <p:nvSpPr>
          <p:cNvPr id="2212881" name="Text Box 17"/>
          <p:cNvSpPr txBox="1">
            <a:spLocks noChangeArrowheads="1"/>
          </p:cNvSpPr>
          <p:nvPr/>
        </p:nvSpPr>
        <p:spPr bwMode="auto">
          <a:xfrm>
            <a:off x="7924800" y="1158875"/>
            <a:ext cx="152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aseline="30000">
                <a:solidFill>
                  <a:srgbClr val="FF0000"/>
                </a:solidFill>
              </a:rPr>
              <a:t>1     </a:t>
            </a:r>
            <a:r>
              <a:rPr lang="en-US" altLang="en-US" sz="4000">
                <a:solidFill>
                  <a:srgbClr val="FF0000"/>
                </a:solidFill>
              </a:rPr>
              <a:t>x</a:t>
            </a:r>
            <a:r>
              <a:rPr lang="en-US" altLang="en-US" sz="4000" baseline="30000">
                <a:solidFill>
                  <a:srgbClr val="FF0000"/>
                </a:solidFill>
              </a:rPr>
              <a:t>0</a:t>
            </a:r>
            <a:endParaRPr lang="en-US" altLang="en-US" sz="4000">
              <a:solidFill>
                <a:srgbClr val="FF0000"/>
              </a:solidFill>
            </a:endParaRPr>
          </a:p>
        </p:txBody>
      </p:sp>
      <p:pic>
        <p:nvPicPr>
          <p:cNvPr id="2212882" name="Picture 18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14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7354" name="Line 6"/>
          <p:cNvSpPr>
            <a:spLocks noChangeShapeType="1"/>
          </p:cNvSpPr>
          <p:nvPr/>
        </p:nvSpPr>
        <p:spPr bwMode="auto">
          <a:xfrm>
            <a:off x="5486400" y="1219200"/>
            <a:ext cx="0" cy="541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WordArt 4"/>
          <p:cNvSpPr>
            <a:spLocks noChangeArrowheads="1" noChangeShapeType="1" noTextEdit="1"/>
          </p:cNvSpPr>
          <p:nvPr/>
        </p:nvSpPr>
        <p:spPr bwMode="auto">
          <a:xfrm>
            <a:off x="152400" y="43434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Impact" panose="020B0806030902050204" pitchFamily="34" charset="0"/>
              </a:rPr>
              <a:t>neither</a:t>
            </a:r>
          </a:p>
        </p:txBody>
      </p:sp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2971800" y="4419600"/>
            <a:ext cx="22098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66FF"/>
                </a:solidFill>
                <a:latin typeface="Impact" panose="020B0806030902050204" pitchFamily="34" charset="0"/>
              </a:rPr>
              <a:t>ODD</a:t>
            </a: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6019800" y="4572000"/>
            <a:ext cx="26670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neither</a:t>
            </a:r>
          </a:p>
        </p:txBody>
      </p:sp>
      <p:graphicFrame>
        <p:nvGraphicFramePr>
          <p:cNvPr id="57358" name="Object 7"/>
          <p:cNvGraphicFramePr>
            <a:graphicFrameLocks noChangeAspect="1"/>
          </p:cNvGraphicFramePr>
          <p:nvPr/>
        </p:nvGraphicFramePr>
        <p:xfrm>
          <a:off x="0" y="1343025"/>
          <a:ext cx="25130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8" name="Equation" r:id="rId4" imgW="901309" imgH="253890" progId="Equation.DSMT4">
                  <p:embed/>
                </p:oleObj>
              </mc:Choice>
              <mc:Fallback>
                <p:oleObj name="Equation" r:id="rId4" imgW="901309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3025"/>
                        <a:ext cx="251301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6"/>
          <p:cNvGraphicFramePr>
            <a:graphicFrameLocks noChangeAspect="1"/>
          </p:cNvGraphicFramePr>
          <p:nvPr/>
        </p:nvGraphicFramePr>
        <p:xfrm>
          <a:off x="2590800" y="1295400"/>
          <a:ext cx="274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Equation" r:id="rId6" imgW="1028254" imgH="253890" progId="Equation.DSMT4">
                  <p:embed/>
                </p:oleObj>
              </mc:Choice>
              <mc:Fallback>
                <p:oleObj name="Equation" r:id="rId6" imgW="1028254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295400"/>
                        <a:ext cx="2743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5"/>
          <p:cNvGraphicFramePr>
            <a:graphicFrameLocks noChangeAspect="1"/>
          </p:cNvGraphicFramePr>
          <p:nvPr/>
        </p:nvGraphicFramePr>
        <p:xfrm>
          <a:off x="5562600" y="1266825"/>
          <a:ext cx="3095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0" name="Equation" r:id="rId8" imgW="1117115" imgH="253890" progId="Equation.DSMT4">
                  <p:embed/>
                </p:oleObj>
              </mc:Choice>
              <mc:Fallback>
                <p:oleObj name="Equation" r:id="rId8" imgW="1117115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66825"/>
                        <a:ext cx="30956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7362" name="Rectangle 9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7363" name="Rectangle 10"/>
          <p:cNvSpPr>
            <a:spLocks noChangeArrowheads="1"/>
          </p:cNvSpPr>
          <p:nvPr/>
        </p:nvSpPr>
        <p:spPr bwMode="auto">
          <a:xfrm>
            <a:off x="0" y="514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-66654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57364" name="Rectangle 1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/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105400" y="1066800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aseline="30000">
                <a:solidFill>
                  <a:srgbClr val="FF0000"/>
                </a:solidFill>
              </a:rPr>
              <a:t>1</a:t>
            </a:r>
            <a:endParaRPr lang="en-US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1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12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881" grpId="0"/>
      <p:bldP spid="18" grpId="0" animBg="1"/>
      <p:bldP spid="19" grpId="0" animBg="1"/>
      <p:bldP spid="20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934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Check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9342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0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and Odd Functions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Algebraically</a:t>
            </a:r>
          </a:p>
        </p:txBody>
      </p:sp>
      <p:sp>
        <p:nvSpPr>
          <p:cNvPr id="2248707" name="Text Box 3"/>
          <p:cNvSpPr txBox="1">
            <a:spLocks noChangeArrowheads="1"/>
          </p:cNvSpPr>
          <p:nvPr/>
        </p:nvSpPr>
        <p:spPr bwMode="auto">
          <a:xfrm>
            <a:off x="0" y="776288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A function is </a:t>
            </a:r>
            <a:r>
              <a:rPr lang="en-US" altLang="en-US" sz="4400" u="sng">
                <a:solidFill>
                  <a:srgbClr val="0000FF"/>
                </a:solidFill>
              </a:rPr>
              <a:t>even </a:t>
            </a:r>
            <a:r>
              <a:rPr lang="en-US" altLang="en-US" sz="4400"/>
              <a:t>if</a:t>
            </a:r>
            <a:endParaRPr lang="en-US" altLang="en-US" sz="4400" i="1"/>
          </a:p>
        </p:txBody>
      </p:sp>
      <p:sp>
        <p:nvSpPr>
          <p:cNvPr id="2248708" name="Text Box 4"/>
          <p:cNvSpPr txBox="1">
            <a:spLocks noChangeArrowheads="1"/>
          </p:cNvSpPr>
          <p:nvPr/>
        </p:nvSpPr>
        <p:spPr bwMode="auto">
          <a:xfrm>
            <a:off x="0" y="2895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A function is </a:t>
            </a:r>
            <a:r>
              <a:rPr lang="en-US" altLang="en-US" sz="4400" u="sng">
                <a:solidFill>
                  <a:srgbClr val="990000"/>
                </a:solidFill>
              </a:rPr>
              <a:t>odd </a:t>
            </a:r>
            <a:r>
              <a:rPr lang="en-US" altLang="en-US" sz="4400"/>
              <a:t>if</a:t>
            </a:r>
            <a:endParaRPr lang="en-US" altLang="en-US" sz="4400" i="1"/>
          </a:p>
        </p:txBody>
      </p:sp>
      <p:sp>
        <p:nvSpPr>
          <p:cNvPr id="2248709" name="Text Box 5"/>
          <p:cNvSpPr txBox="1">
            <a:spLocks noChangeArrowheads="1"/>
          </p:cNvSpPr>
          <p:nvPr/>
        </p:nvSpPr>
        <p:spPr bwMode="auto">
          <a:xfrm>
            <a:off x="0" y="1614488"/>
            <a:ext cx="8991600" cy="51911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</a:rPr>
              <a:t>All of the exponents of the variable are even.</a:t>
            </a:r>
          </a:p>
        </p:txBody>
      </p:sp>
      <p:sp>
        <p:nvSpPr>
          <p:cNvPr id="2248710" name="Text Box 6"/>
          <p:cNvSpPr txBox="1">
            <a:spLocks noChangeArrowheads="1"/>
          </p:cNvSpPr>
          <p:nvPr/>
        </p:nvSpPr>
        <p:spPr bwMode="auto">
          <a:xfrm>
            <a:off x="0" y="3810000"/>
            <a:ext cx="8915400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990000"/>
                </a:solidFill>
              </a:rPr>
              <a:t>All of the exponents of the variable are odd.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48768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A function is </a:t>
            </a:r>
            <a:r>
              <a:rPr lang="en-US" altLang="en-US" sz="4400" u="sng">
                <a:solidFill>
                  <a:srgbClr val="7030A0"/>
                </a:solidFill>
              </a:rPr>
              <a:t>neither </a:t>
            </a:r>
            <a:r>
              <a:rPr lang="en-US" altLang="en-US" sz="4400"/>
              <a:t>if</a:t>
            </a:r>
            <a:endParaRPr lang="en-US" altLang="en-US" sz="4400" i="1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791200"/>
            <a:ext cx="8915400" cy="5191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7030A0"/>
                </a:solidFill>
              </a:rPr>
              <a:t>The exponents are a mixture of odd and even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4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4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4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8707" grpId="0" autoUpdateAnimBg="0"/>
      <p:bldP spid="2248708" grpId="0" autoUpdateAnimBg="0"/>
      <p:bldP spid="2248709" grpId="0" animBg="1"/>
      <p:bldP spid="2248710" grpId="0" animBg="1"/>
      <p:bldP spid="7" grpId="0" autoUpdateAnimBg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6400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>
                <a:solidFill>
                  <a:srgbClr val="FF0000"/>
                </a:solidFill>
              </a:rPr>
              <a:t>BEWARE OF CONSTANTS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28600" y="3717925"/>
            <a:ext cx="8534400" cy="26066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0"/>
              <a:t>All constants really have a x</a:t>
            </a:r>
            <a:r>
              <a:rPr lang="en-US" altLang="en-US" sz="8000" baseline="30000"/>
              <a:t>0</a:t>
            </a:r>
            <a:endParaRPr lang="en-US" altLang="en-US" sz="8000"/>
          </a:p>
        </p:txBody>
      </p:sp>
      <p:pic>
        <p:nvPicPr>
          <p:cNvPr id="41988" name="Picture 6" descr="MCj010472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3075"/>
            <a:ext cx="1706563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534400" cy="6264275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0"/>
              <a:t>x</a:t>
            </a:r>
            <a:r>
              <a:rPr lang="en-US" altLang="en-US" sz="20000" baseline="30000"/>
              <a:t>0 </a:t>
            </a:r>
            <a:r>
              <a:rPr lang="en-US" altLang="en-US" sz="20000"/>
              <a:t>is EVEN!!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0" y="0"/>
            <a:ext cx="6400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Graphically</a:t>
            </a:r>
          </a:p>
        </p:txBody>
      </p:sp>
      <p:sp>
        <p:nvSpPr>
          <p:cNvPr id="2264067" name="Text Box 3"/>
          <p:cNvSpPr txBox="1">
            <a:spLocks noChangeArrowheads="1"/>
          </p:cNvSpPr>
          <p:nvPr/>
        </p:nvSpPr>
        <p:spPr bwMode="auto">
          <a:xfrm>
            <a:off x="0" y="11430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A function is </a:t>
            </a:r>
            <a:r>
              <a:rPr lang="en-US" altLang="en-US" sz="4400" u="sng">
                <a:solidFill>
                  <a:srgbClr val="0000FF"/>
                </a:solidFill>
              </a:rPr>
              <a:t>even </a:t>
            </a:r>
            <a:r>
              <a:rPr lang="en-US" altLang="en-US" sz="4400"/>
              <a:t>if</a:t>
            </a:r>
            <a:endParaRPr lang="en-US" altLang="en-US" sz="4400" i="1"/>
          </a:p>
        </p:txBody>
      </p:sp>
      <p:sp>
        <p:nvSpPr>
          <p:cNvPr id="2264068" name="Text Box 4"/>
          <p:cNvSpPr txBox="1">
            <a:spLocks noChangeArrowheads="1"/>
          </p:cNvSpPr>
          <p:nvPr/>
        </p:nvSpPr>
        <p:spPr bwMode="auto">
          <a:xfrm>
            <a:off x="0" y="38862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/>
              <a:t>A function is </a:t>
            </a:r>
            <a:r>
              <a:rPr lang="en-US" altLang="en-US" sz="4400" u="sng">
                <a:solidFill>
                  <a:srgbClr val="990000"/>
                </a:solidFill>
              </a:rPr>
              <a:t>odd </a:t>
            </a:r>
            <a:r>
              <a:rPr lang="en-US" altLang="en-US" sz="4400"/>
              <a:t>if</a:t>
            </a:r>
            <a:endParaRPr lang="en-US" altLang="en-US" sz="4400" i="1"/>
          </a:p>
        </p:txBody>
      </p:sp>
      <p:sp>
        <p:nvSpPr>
          <p:cNvPr id="2264069" name="Text Box 5"/>
          <p:cNvSpPr txBox="1">
            <a:spLocks noChangeArrowheads="1"/>
          </p:cNvSpPr>
          <p:nvPr/>
        </p:nvSpPr>
        <p:spPr bwMode="auto">
          <a:xfrm>
            <a:off x="0" y="1981200"/>
            <a:ext cx="8686800" cy="1092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The graph reflects across the y-axis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i="1">
                <a:solidFill>
                  <a:srgbClr val="0000FF"/>
                </a:solidFill>
              </a:rPr>
              <a:t>(means you can fold it hotdog style and it would match up).</a:t>
            </a:r>
          </a:p>
        </p:txBody>
      </p:sp>
      <p:sp>
        <p:nvSpPr>
          <p:cNvPr id="2264070" name="Text Box 6"/>
          <p:cNvSpPr txBox="1">
            <a:spLocks noChangeArrowheads="1"/>
          </p:cNvSpPr>
          <p:nvPr/>
        </p:nvSpPr>
        <p:spPr bwMode="auto">
          <a:xfrm>
            <a:off x="0" y="4695825"/>
            <a:ext cx="8915400" cy="19240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990000"/>
                </a:solidFill>
              </a:rPr>
              <a:t>The graph has 180</a:t>
            </a:r>
            <a:r>
              <a:rPr lang="en-US" altLang="en-US">
                <a:solidFill>
                  <a:srgbClr val="990000"/>
                </a:solidFill>
                <a:sym typeface="Symbol" panose="05050102010706020507" pitchFamily="18" charset="2"/>
              </a:rPr>
              <a:t> </a:t>
            </a:r>
            <a:r>
              <a:rPr lang="en-US" altLang="en-US">
                <a:solidFill>
                  <a:srgbClr val="990000"/>
                </a:solidFill>
              </a:rPr>
              <a:t>rotational symmetry about the ORIGIN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i="1">
                <a:solidFill>
                  <a:srgbClr val="990000"/>
                </a:solidFill>
              </a:rPr>
              <a:t>(means you could turn it upside-down &amp; it would still look the same...it must go through the origin).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6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6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6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6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4067" grpId="0" autoUpdateAnimBg="0"/>
      <p:bldP spid="2264068" grpId="0" autoUpdateAnimBg="0"/>
      <p:bldP spid="2264069" grpId="0" animBg="1"/>
      <p:bldP spid="22640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029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5"/>
          <p:cNvSpPr>
            <a:spLocks noGrp="1" noChangeArrowheads="1"/>
          </p:cNvSpPr>
          <p:nvPr>
            <p:ph type="title" sz="quarter"/>
          </p:nvPr>
        </p:nvSpPr>
        <p:spPr>
          <a:xfrm>
            <a:off x="76200" y="152400"/>
            <a:ext cx="7772400" cy="381000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Ex. 1</a:t>
            </a:r>
          </a:p>
        </p:txBody>
      </p:sp>
      <p:sp>
        <p:nvSpPr>
          <p:cNvPr id="2256909" name="WordArt 13"/>
          <p:cNvSpPr>
            <a:spLocks noChangeArrowheads="1" noChangeShapeType="1" noTextEdit="1"/>
          </p:cNvSpPr>
          <p:nvPr/>
        </p:nvSpPr>
        <p:spPr bwMode="auto">
          <a:xfrm>
            <a:off x="4648200" y="3733800"/>
            <a:ext cx="3505200" cy="2514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EVEN</a:t>
            </a:r>
          </a:p>
        </p:txBody>
      </p:sp>
      <p:sp>
        <p:nvSpPr>
          <p:cNvPr id="48133" name="Text Box 18"/>
          <p:cNvSpPr txBox="1">
            <a:spLocks noChangeArrowheads="1"/>
          </p:cNvSpPr>
          <p:nvPr/>
        </p:nvSpPr>
        <p:spPr bwMode="auto">
          <a:xfrm>
            <a:off x="1371600" y="0"/>
            <a:ext cx="67056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Even, Odd or Neither?</a:t>
            </a:r>
          </a:p>
        </p:txBody>
      </p:sp>
      <p:sp>
        <p:nvSpPr>
          <p:cNvPr id="48134" name="Text Box 19"/>
          <p:cNvSpPr txBox="1">
            <a:spLocks noChangeArrowheads="1"/>
          </p:cNvSpPr>
          <p:nvPr/>
        </p:nvSpPr>
        <p:spPr bwMode="auto">
          <a:xfrm>
            <a:off x="914400" y="12954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u="sng">
                <a:solidFill>
                  <a:srgbClr val="FF0000"/>
                </a:solidFill>
              </a:rPr>
              <a:t>Graphically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-533400" y="3733800"/>
            <a:ext cx="6096000" cy="0"/>
          </a:xfrm>
          <a:prstGeom prst="line">
            <a:avLst/>
          </a:prstGeom>
          <a:ln w="165100"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2569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2569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9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3"/>
          <p:cNvGraphicFramePr>
            <a:graphicFrameLocks noChangeAspect="1"/>
          </p:cNvGraphicFramePr>
          <p:nvPr/>
        </p:nvGraphicFramePr>
        <p:xfrm>
          <a:off x="190500" y="1189038"/>
          <a:ext cx="388620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6" name="MathType Equation" r:id="rId3" imgW="863225" imgH="228501" progId="Equation">
                  <p:embed/>
                </p:oleObj>
              </mc:Choice>
              <mc:Fallback>
                <p:oleObj name="MathType Equation" r:id="rId3" imgW="863225" imgH="228501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1189038"/>
                        <a:ext cx="3886200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1371600" y="0"/>
            <a:ext cx="6858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/>
              <a:t>Even, Odd or Neither?</a:t>
            </a:r>
          </a:p>
        </p:txBody>
      </p:sp>
      <p:sp>
        <p:nvSpPr>
          <p:cNvPr id="49156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457200"/>
          </a:xfrm>
        </p:spPr>
        <p:txBody>
          <a:bodyPr/>
          <a:lstStyle/>
          <a:p>
            <a:pPr algn="l" eaLnBrk="1" hangingPunct="1"/>
            <a:r>
              <a:rPr lang="en-US" altLang="en-US" sz="3200" smtClean="0"/>
              <a:t>Ex. 2</a:t>
            </a:r>
          </a:p>
        </p:txBody>
      </p:sp>
      <p:sp>
        <p:nvSpPr>
          <p:cNvPr id="49157" name="Text Box 9"/>
          <p:cNvSpPr txBox="1">
            <a:spLocks noChangeArrowheads="1"/>
          </p:cNvSpPr>
          <p:nvPr/>
        </p:nvSpPr>
        <p:spPr bwMode="auto">
          <a:xfrm>
            <a:off x="1905000" y="6096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u="sng">
                <a:solidFill>
                  <a:srgbClr val="FF0000"/>
                </a:solidFill>
              </a:rPr>
              <a:t>Graphically</a:t>
            </a:r>
          </a:p>
        </p:txBody>
      </p:sp>
      <p:sp>
        <p:nvSpPr>
          <p:cNvPr id="2207760" name="Text Box 16"/>
          <p:cNvSpPr txBox="1">
            <a:spLocks noChangeArrowheads="1"/>
          </p:cNvSpPr>
          <p:nvPr/>
        </p:nvSpPr>
        <p:spPr bwMode="auto">
          <a:xfrm>
            <a:off x="3865563" y="1189038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49159" name="Picture 3" descr="[image]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01875"/>
            <a:ext cx="35623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20913" y="3429000"/>
            <a:ext cx="598487" cy="1169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7000" dirty="0">
                <a:solidFill>
                  <a:schemeClr val="accent1">
                    <a:lumMod val="75000"/>
                  </a:schemeClr>
                </a:solidFill>
                <a:sym typeface="Symbol"/>
              </a:rPr>
              <a:t></a:t>
            </a:r>
            <a:endParaRPr lang="en-US" sz="7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07757" name="WordArt 13"/>
          <p:cNvSpPr>
            <a:spLocks noChangeArrowheads="1" noChangeShapeType="1" noTextEdit="1"/>
          </p:cNvSpPr>
          <p:nvPr/>
        </p:nvSpPr>
        <p:spPr bwMode="auto">
          <a:xfrm>
            <a:off x="4221163" y="3733800"/>
            <a:ext cx="4572000" cy="2971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Impact" panose="020B0806030902050204" pitchFamily="34" charset="0"/>
              </a:rPr>
              <a:t>ODD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07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2077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2077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0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7760" grpId="0"/>
      <p:bldP spid="9" grpId="0"/>
      <p:bldP spid="220775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724</Words>
  <Application>Microsoft Office PowerPoint</Application>
  <PresentationFormat>On-screen Show (4:3)</PresentationFormat>
  <Paragraphs>117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Century Gothic</vt:lpstr>
      <vt:lpstr>Impact</vt:lpstr>
      <vt:lpstr>Symbol</vt:lpstr>
      <vt:lpstr>Wingdings</vt:lpstr>
      <vt:lpstr>Default Design</vt:lpstr>
      <vt:lpstr>iRespondGraphMaster</vt:lpstr>
      <vt:lpstr>iRespondQuestionMaster</vt:lpstr>
      <vt:lpstr>MathType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Ex. 1</vt:lpstr>
      <vt:lpstr>Ex.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Functions</dc:title>
  <dc:creator>Cobb County School District</dc:creator>
  <cp:lastModifiedBy>Allerie Sweet</cp:lastModifiedBy>
  <cp:revision>55</cp:revision>
  <cp:lastPrinted>2012-10-16T16:27:23Z</cp:lastPrinted>
  <dcterms:created xsi:type="dcterms:W3CDTF">2009-08-16T01:25:46Z</dcterms:created>
  <dcterms:modified xsi:type="dcterms:W3CDTF">2016-09-01T20:45:59Z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